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260" r:id="rId2"/>
    <p:sldId id="302" r:id="rId3"/>
    <p:sldId id="303" r:id="rId4"/>
    <p:sldId id="268" r:id="rId5"/>
    <p:sldId id="269" r:id="rId6"/>
    <p:sldId id="308" r:id="rId7"/>
    <p:sldId id="272" r:id="rId8"/>
    <p:sldId id="304" r:id="rId9"/>
    <p:sldId id="300" r:id="rId10"/>
    <p:sldId id="299" r:id="rId11"/>
    <p:sldId id="301" r:id="rId12"/>
    <p:sldId id="342" r:id="rId13"/>
    <p:sldId id="343" r:id="rId14"/>
    <p:sldId id="275" r:id="rId15"/>
    <p:sldId id="319" r:id="rId16"/>
    <p:sldId id="333" r:id="rId17"/>
    <p:sldId id="278" r:id="rId18"/>
    <p:sldId id="279" r:id="rId19"/>
    <p:sldId id="334" r:id="rId20"/>
    <p:sldId id="281" r:id="rId21"/>
    <p:sldId id="282" r:id="rId22"/>
    <p:sldId id="320" r:id="rId23"/>
    <p:sldId id="335" r:id="rId24"/>
    <p:sldId id="283" r:id="rId25"/>
    <p:sldId id="285" r:id="rId26"/>
    <p:sldId id="321" r:id="rId27"/>
    <p:sldId id="316" r:id="rId28"/>
    <p:sldId id="315" r:id="rId29"/>
    <p:sldId id="314" r:id="rId30"/>
    <p:sldId id="322" r:id="rId31"/>
    <p:sldId id="336" r:id="rId32"/>
    <p:sldId id="291" r:id="rId33"/>
    <p:sldId id="323" r:id="rId34"/>
    <p:sldId id="337" r:id="rId35"/>
    <p:sldId id="338" r:id="rId36"/>
    <p:sldId id="312" r:id="rId37"/>
    <p:sldId id="311" r:id="rId38"/>
    <p:sldId id="339" r:id="rId39"/>
    <p:sldId id="310" r:id="rId40"/>
    <p:sldId id="309" r:id="rId41"/>
    <p:sldId id="307" r:id="rId42"/>
    <p:sldId id="341" r:id="rId43"/>
    <p:sldId id="318" r:id="rId44"/>
    <p:sldId id="267" r:id="rId45"/>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2" autoAdjust="0"/>
    <p:restoredTop sz="76866" autoAdjust="0"/>
  </p:normalViewPr>
  <p:slideViewPr>
    <p:cSldViewPr>
      <p:cViewPr varScale="1">
        <p:scale>
          <a:sx n="63" d="100"/>
          <a:sy n="63" d="100"/>
        </p:scale>
        <p:origin x="1930" y="58"/>
      </p:cViewPr>
      <p:guideLst>
        <p:guide orient="horz" pos="2160"/>
        <p:guide pos="2880"/>
      </p:guideLst>
    </p:cSldViewPr>
  </p:slideViewPr>
  <p:notesTextViewPr>
    <p:cViewPr>
      <p:scale>
        <a:sx n="3" d="2"/>
        <a:sy n="3" d="2"/>
      </p:scale>
      <p:origin x="0" y="0"/>
    </p:cViewPr>
  </p:notesTextViewPr>
  <p:notesViewPr>
    <p:cSldViewPr>
      <p:cViewPr varScale="1">
        <p:scale>
          <a:sx n="62" d="100"/>
          <a:sy n="62" d="100"/>
        </p:scale>
        <p:origin x="3226" y="5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D571B3-4C07-4FDB-9D3D-44DED1407193}" type="datetimeFigureOut">
              <a:rPr lang="en-US" smtClean="0"/>
              <a:t>10/31/2024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BE318C-261A-4520-9F77-8D69D87EA809}" type="slidenum">
              <a:rPr lang="en-US" smtClean="0"/>
              <a:t>‹#›</a:t>
            </a:fld>
            <a:endParaRPr lang="en-US"/>
          </a:p>
        </p:txBody>
      </p:sp>
    </p:spTree>
    <p:extLst>
      <p:ext uri="{BB962C8B-B14F-4D97-AF65-F5344CB8AC3E}">
        <p14:creationId xmlns:p14="http://schemas.microsoft.com/office/powerpoint/2010/main" val="13805133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D3DC6D-B6BE-41A5-9796-8F9099314388}" type="datetimeFigureOut">
              <a:rPr lang="en-US" smtClean="0"/>
              <a:t>10/31/2024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F4C297-71D2-4CFB-9E22-4D4FD5A344E0}" type="slidenum">
              <a:rPr lang="en-US" smtClean="0"/>
              <a:t>‹#›</a:t>
            </a:fld>
            <a:endParaRPr lang="en-US"/>
          </a:p>
        </p:txBody>
      </p:sp>
    </p:spTree>
    <p:extLst>
      <p:ext uri="{BB962C8B-B14F-4D97-AF65-F5344CB8AC3E}">
        <p14:creationId xmlns:p14="http://schemas.microsoft.com/office/powerpoint/2010/main" val="328617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sz="1200" b="0" i="0" u="none" strike="noStrike" kern="1200" dirty="0" smtClean="0">
                <a:solidFill>
                  <a:schemeClr val="tx1"/>
                </a:solidFill>
                <a:effectLst/>
                <a:latin typeface="+mn-lt"/>
                <a:ea typeface="+mn-ea"/>
                <a:cs typeface="+mn-cs"/>
              </a:rPr>
              <a:t/>
            </a:r>
            <a:br>
              <a:rPr lang="en-US" sz="1200" b="0" i="0" u="none" strike="noStrike"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1</a:t>
            </a:fld>
            <a:endParaRPr lang="en-US"/>
          </a:p>
        </p:txBody>
      </p:sp>
    </p:spTree>
    <p:extLst>
      <p:ext uri="{BB962C8B-B14F-4D97-AF65-F5344CB8AC3E}">
        <p14:creationId xmlns:p14="http://schemas.microsoft.com/office/powerpoint/2010/main" val="3548975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10</a:t>
            </a:fld>
            <a:endParaRPr lang="en-US"/>
          </a:p>
        </p:txBody>
      </p:sp>
    </p:spTree>
    <p:extLst>
      <p:ext uri="{BB962C8B-B14F-4D97-AF65-F5344CB8AC3E}">
        <p14:creationId xmlns:p14="http://schemas.microsoft.com/office/powerpoint/2010/main" val="3349006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11</a:t>
            </a:fld>
            <a:endParaRPr lang="en-US"/>
          </a:p>
        </p:txBody>
      </p:sp>
    </p:spTree>
    <p:extLst>
      <p:ext uri="{BB962C8B-B14F-4D97-AF65-F5344CB8AC3E}">
        <p14:creationId xmlns:p14="http://schemas.microsoft.com/office/powerpoint/2010/main" val="33395329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12</a:t>
            </a:fld>
            <a:endParaRPr lang="en-US"/>
          </a:p>
        </p:txBody>
      </p:sp>
    </p:spTree>
    <p:extLst>
      <p:ext uri="{BB962C8B-B14F-4D97-AF65-F5344CB8AC3E}">
        <p14:creationId xmlns:p14="http://schemas.microsoft.com/office/powerpoint/2010/main" val="321513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14</a:t>
            </a:fld>
            <a:endParaRPr lang="en-US"/>
          </a:p>
        </p:txBody>
      </p:sp>
    </p:spTree>
    <p:extLst>
      <p:ext uri="{BB962C8B-B14F-4D97-AF65-F5344CB8AC3E}">
        <p14:creationId xmlns:p14="http://schemas.microsoft.com/office/powerpoint/2010/main" val="2535645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15</a:t>
            </a:fld>
            <a:endParaRPr lang="en-US"/>
          </a:p>
        </p:txBody>
      </p:sp>
    </p:spTree>
    <p:extLst>
      <p:ext uri="{BB962C8B-B14F-4D97-AF65-F5344CB8AC3E}">
        <p14:creationId xmlns:p14="http://schemas.microsoft.com/office/powerpoint/2010/main" val="3714222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16</a:t>
            </a:fld>
            <a:endParaRPr lang="en-US"/>
          </a:p>
        </p:txBody>
      </p:sp>
    </p:spTree>
    <p:extLst>
      <p:ext uri="{BB962C8B-B14F-4D97-AF65-F5344CB8AC3E}">
        <p14:creationId xmlns:p14="http://schemas.microsoft.com/office/powerpoint/2010/main" val="28876110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18</a:t>
            </a:fld>
            <a:endParaRPr lang="en-US"/>
          </a:p>
        </p:txBody>
      </p:sp>
    </p:spTree>
    <p:extLst>
      <p:ext uri="{BB962C8B-B14F-4D97-AF65-F5344CB8AC3E}">
        <p14:creationId xmlns:p14="http://schemas.microsoft.com/office/powerpoint/2010/main" val="17117766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19</a:t>
            </a:fld>
            <a:endParaRPr lang="en-US"/>
          </a:p>
        </p:txBody>
      </p:sp>
    </p:spTree>
    <p:extLst>
      <p:ext uri="{BB962C8B-B14F-4D97-AF65-F5344CB8AC3E}">
        <p14:creationId xmlns:p14="http://schemas.microsoft.com/office/powerpoint/2010/main" val="32734393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20</a:t>
            </a:fld>
            <a:endParaRPr lang="en-US"/>
          </a:p>
        </p:txBody>
      </p:sp>
    </p:spTree>
    <p:extLst>
      <p:ext uri="{BB962C8B-B14F-4D97-AF65-F5344CB8AC3E}">
        <p14:creationId xmlns:p14="http://schemas.microsoft.com/office/powerpoint/2010/main" val="11046885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21</a:t>
            </a:fld>
            <a:endParaRPr lang="en-US"/>
          </a:p>
        </p:txBody>
      </p:sp>
    </p:spTree>
    <p:extLst>
      <p:ext uri="{BB962C8B-B14F-4D97-AF65-F5344CB8AC3E}">
        <p14:creationId xmlns:p14="http://schemas.microsoft.com/office/powerpoint/2010/main" val="1866093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2</a:t>
            </a:fld>
            <a:endParaRPr lang="en-US"/>
          </a:p>
        </p:txBody>
      </p:sp>
    </p:spTree>
    <p:extLst>
      <p:ext uri="{BB962C8B-B14F-4D97-AF65-F5344CB8AC3E}">
        <p14:creationId xmlns:p14="http://schemas.microsoft.com/office/powerpoint/2010/main" val="26063663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22</a:t>
            </a:fld>
            <a:endParaRPr lang="en-US"/>
          </a:p>
        </p:txBody>
      </p:sp>
    </p:spTree>
    <p:extLst>
      <p:ext uri="{BB962C8B-B14F-4D97-AF65-F5344CB8AC3E}">
        <p14:creationId xmlns:p14="http://schemas.microsoft.com/office/powerpoint/2010/main" val="13206139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23</a:t>
            </a:fld>
            <a:endParaRPr lang="en-US"/>
          </a:p>
        </p:txBody>
      </p:sp>
    </p:spTree>
    <p:extLst>
      <p:ext uri="{BB962C8B-B14F-4D97-AF65-F5344CB8AC3E}">
        <p14:creationId xmlns:p14="http://schemas.microsoft.com/office/powerpoint/2010/main" val="42828280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24</a:t>
            </a:fld>
            <a:endParaRPr lang="en-US"/>
          </a:p>
        </p:txBody>
      </p:sp>
    </p:spTree>
    <p:extLst>
      <p:ext uri="{BB962C8B-B14F-4D97-AF65-F5344CB8AC3E}">
        <p14:creationId xmlns:p14="http://schemas.microsoft.com/office/powerpoint/2010/main" val="26835423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25</a:t>
            </a:fld>
            <a:endParaRPr lang="en-US"/>
          </a:p>
        </p:txBody>
      </p:sp>
    </p:spTree>
    <p:extLst>
      <p:ext uri="{BB962C8B-B14F-4D97-AF65-F5344CB8AC3E}">
        <p14:creationId xmlns:p14="http://schemas.microsoft.com/office/powerpoint/2010/main" val="1183575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26</a:t>
            </a:fld>
            <a:endParaRPr lang="en-US"/>
          </a:p>
        </p:txBody>
      </p:sp>
    </p:spTree>
    <p:extLst>
      <p:ext uri="{BB962C8B-B14F-4D97-AF65-F5344CB8AC3E}">
        <p14:creationId xmlns:p14="http://schemas.microsoft.com/office/powerpoint/2010/main" val="4365238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27</a:t>
            </a:fld>
            <a:endParaRPr lang="en-US"/>
          </a:p>
        </p:txBody>
      </p:sp>
    </p:spTree>
    <p:extLst>
      <p:ext uri="{BB962C8B-B14F-4D97-AF65-F5344CB8AC3E}">
        <p14:creationId xmlns:p14="http://schemas.microsoft.com/office/powerpoint/2010/main" val="16589029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28</a:t>
            </a:fld>
            <a:endParaRPr lang="en-US"/>
          </a:p>
        </p:txBody>
      </p:sp>
    </p:spTree>
    <p:extLst>
      <p:ext uri="{BB962C8B-B14F-4D97-AF65-F5344CB8AC3E}">
        <p14:creationId xmlns:p14="http://schemas.microsoft.com/office/powerpoint/2010/main" val="39118009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fld id="{33F4C297-71D2-4CFB-9E22-4D4FD5A344E0}" type="slidenum">
              <a:rPr lang="en-US" smtClean="0"/>
              <a:t>29</a:t>
            </a:fld>
            <a:endParaRPr lang="en-US"/>
          </a:p>
        </p:txBody>
      </p:sp>
    </p:spTree>
    <p:extLst>
      <p:ext uri="{BB962C8B-B14F-4D97-AF65-F5344CB8AC3E}">
        <p14:creationId xmlns:p14="http://schemas.microsoft.com/office/powerpoint/2010/main" val="20143299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fld id="{33F4C297-71D2-4CFB-9E22-4D4FD5A344E0}" type="slidenum">
              <a:rPr lang="en-US" smtClean="0"/>
              <a:t>30</a:t>
            </a:fld>
            <a:endParaRPr lang="en-US"/>
          </a:p>
        </p:txBody>
      </p:sp>
    </p:spTree>
    <p:extLst>
      <p:ext uri="{BB962C8B-B14F-4D97-AF65-F5344CB8AC3E}">
        <p14:creationId xmlns:p14="http://schemas.microsoft.com/office/powerpoint/2010/main" val="21687987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31</a:t>
            </a:fld>
            <a:endParaRPr lang="en-US"/>
          </a:p>
        </p:txBody>
      </p:sp>
    </p:spTree>
    <p:extLst>
      <p:ext uri="{BB962C8B-B14F-4D97-AF65-F5344CB8AC3E}">
        <p14:creationId xmlns:p14="http://schemas.microsoft.com/office/powerpoint/2010/main" val="527959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3</a:t>
            </a:fld>
            <a:endParaRPr lang="en-US"/>
          </a:p>
        </p:txBody>
      </p:sp>
    </p:spTree>
    <p:extLst>
      <p:ext uri="{BB962C8B-B14F-4D97-AF65-F5344CB8AC3E}">
        <p14:creationId xmlns:p14="http://schemas.microsoft.com/office/powerpoint/2010/main" val="24191068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32</a:t>
            </a:fld>
            <a:endParaRPr lang="en-US"/>
          </a:p>
        </p:txBody>
      </p:sp>
    </p:spTree>
    <p:extLst>
      <p:ext uri="{BB962C8B-B14F-4D97-AF65-F5344CB8AC3E}">
        <p14:creationId xmlns:p14="http://schemas.microsoft.com/office/powerpoint/2010/main" val="36006208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33</a:t>
            </a:fld>
            <a:endParaRPr lang="en-US"/>
          </a:p>
        </p:txBody>
      </p:sp>
    </p:spTree>
    <p:extLst>
      <p:ext uri="{BB962C8B-B14F-4D97-AF65-F5344CB8AC3E}">
        <p14:creationId xmlns:p14="http://schemas.microsoft.com/office/powerpoint/2010/main" val="15129716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36</a:t>
            </a:fld>
            <a:endParaRPr lang="en-US"/>
          </a:p>
        </p:txBody>
      </p:sp>
    </p:spTree>
    <p:extLst>
      <p:ext uri="{BB962C8B-B14F-4D97-AF65-F5344CB8AC3E}">
        <p14:creationId xmlns:p14="http://schemas.microsoft.com/office/powerpoint/2010/main" val="10964834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37</a:t>
            </a:fld>
            <a:endParaRPr lang="en-US"/>
          </a:p>
        </p:txBody>
      </p:sp>
    </p:spTree>
    <p:extLst>
      <p:ext uri="{BB962C8B-B14F-4D97-AF65-F5344CB8AC3E}">
        <p14:creationId xmlns:p14="http://schemas.microsoft.com/office/powerpoint/2010/main" val="3495195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39</a:t>
            </a:fld>
            <a:endParaRPr lang="en-US"/>
          </a:p>
        </p:txBody>
      </p:sp>
    </p:spTree>
    <p:extLst>
      <p:ext uri="{BB962C8B-B14F-4D97-AF65-F5344CB8AC3E}">
        <p14:creationId xmlns:p14="http://schemas.microsoft.com/office/powerpoint/2010/main" val="23885774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3F4C297-71D2-4CFB-9E22-4D4FD5A344E0}" type="slidenum">
              <a:rPr lang="en-US" smtClean="0"/>
              <a:t>40</a:t>
            </a:fld>
            <a:endParaRPr lang="en-US"/>
          </a:p>
        </p:txBody>
      </p:sp>
    </p:spTree>
    <p:extLst>
      <p:ext uri="{BB962C8B-B14F-4D97-AF65-F5344CB8AC3E}">
        <p14:creationId xmlns:p14="http://schemas.microsoft.com/office/powerpoint/2010/main" val="41725960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41</a:t>
            </a:fld>
            <a:endParaRPr lang="en-US"/>
          </a:p>
        </p:txBody>
      </p:sp>
    </p:spTree>
    <p:extLst>
      <p:ext uri="{BB962C8B-B14F-4D97-AF65-F5344CB8AC3E}">
        <p14:creationId xmlns:p14="http://schemas.microsoft.com/office/powerpoint/2010/main" val="59025202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43</a:t>
            </a:fld>
            <a:endParaRPr lang="en-US"/>
          </a:p>
        </p:txBody>
      </p:sp>
    </p:spTree>
    <p:extLst>
      <p:ext uri="{BB962C8B-B14F-4D97-AF65-F5344CB8AC3E}">
        <p14:creationId xmlns:p14="http://schemas.microsoft.com/office/powerpoint/2010/main" val="24105292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44</a:t>
            </a:fld>
            <a:endParaRPr lang="en-US"/>
          </a:p>
        </p:txBody>
      </p:sp>
    </p:spTree>
    <p:extLst>
      <p:ext uri="{BB962C8B-B14F-4D97-AF65-F5344CB8AC3E}">
        <p14:creationId xmlns:p14="http://schemas.microsoft.com/office/powerpoint/2010/main" val="3269276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4</a:t>
            </a:fld>
            <a:endParaRPr lang="en-US"/>
          </a:p>
        </p:txBody>
      </p:sp>
    </p:spTree>
    <p:extLst>
      <p:ext uri="{BB962C8B-B14F-4D97-AF65-F5344CB8AC3E}">
        <p14:creationId xmlns:p14="http://schemas.microsoft.com/office/powerpoint/2010/main" val="2756452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5</a:t>
            </a:fld>
            <a:endParaRPr lang="en-US"/>
          </a:p>
        </p:txBody>
      </p:sp>
    </p:spTree>
    <p:extLst>
      <p:ext uri="{BB962C8B-B14F-4D97-AF65-F5344CB8AC3E}">
        <p14:creationId xmlns:p14="http://schemas.microsoft.com/office/powerpoint/2010/main" val="605555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6</a:t>
            </a:fld>
            <a:endParaRPr lang="en-US"/>
          </a:p>
        </p:txBody>
      </p:sp>
    </p:spTree>
    <p:extLst>
      <p:ext uri="{BB962C8B-B14F-4D97-AF65-F5344CB8AC3E}">
        <p14:creationId xmlns:p14="http://schemas.microsoft.com/office/powerpoint/2010/main" val="895024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7</a:t>
            </a:fld>
            <a:endParaRPr lang="en-US"/>
          </a:p>
        </p:txBody>
      </p:sp>
    </p:spTree>
    <p:extLst>
      <p:ext uri="{BB962C8B-B14F-4D97-AF65-F5344CB8AC3E}">
        <p14:creationId xmlns:p14="http://schemas.microsoft.com/office/powerpoint/2010/main" val="3132942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8</a:t>
            </a:fld>
            <a:endParaRPr lang="en-US"/>
          </a:p>
        </p:txBody>
      </p:sp>
    </p:spTree>
    <p:extLst>
      <p:ext uri="{BB962C8B-B14F-4D97-AF65-F5344CB8AC3E}">
        <p14:creationId xmlns:p14="http://schemas.microsoft.com/office/powerpoint/2010/main" val="489187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4C297-71D2-4CFB-9E22-4D4FD5A344E0}" type="slidenum">
              <a:rPr lang="en-US" smtClean="0"/>
              <a:t>9</a:t>
            </a:fld>
            <a:endParaRPr lang="en-US"/>
          </a:p>
        </p:txBody>
      </p:sp>
    </p:spTree>
    <p:extLst>
      <p:ext uri="{BB962C8B-B14F-4D97-AF65-F5344CB8AC3E}">
        <p14:creationId xmlns:p14="http://schemas.microsoft.com/office/powerpoint/2010/main" val="4138625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p>
            <a:fld id="{F95BC5D0-1057-45A3-A9FC-DD0A0D7FF015}" type="datetimeFigureOut">
              <a:rPr lang="bg-BG" smtClean="0"/>
              <a:t>31.10.2024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32DD4AF5-7A34-4F94-BD32-A7E79918604E}" type="slidenum">
              <a:rPr lang="bg-BG" smtClean="0"/>
              <a:t>‹#›</a:t>
            </a:fld>
            <a:endParaRPr lang="bg-BG"/>
          </a:p>
        </p:txBody>
      </p:sp>
    </p:spTree>
    <p:extLst>
      <p:ext uri="{BB962C8B-B14F-4D97-AF65-F5344CB8AC3E}">
        <p14:creationId xmlns:p14="http://schemas.microsoft.com/office/powerpoint/2010/main" val="3218725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F95BC5D0-1057-45A3-A9FC-DD0A0D7FF015}" type="datetimeFigureOut">
              <a:rPr lang="bg-BG" smtClean="0"/>
              <a:t>31.10.2024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32DD4AF5-7A34-4F94-BD32-A7E79918604E}" type="slidenum">
              <a:rPr lang="bg-BG" smtClean="0"/>
              <a:t>‹#›</a:t>
            </a:fld>
            <a:endParaRPr lang="bg-BG"/>
          </a:p>
        </p:txBody>
      </p:sp>
    </p:spTree>
    <p:extLst>
      <p:ext uri="{BB962C8B-B14F-4D97-AF65-F5344CB8AC3E}">
        <p14:creationId xmlns:p14="http://schemas.microsoft.com/office/powerpoint/2010/main" val="4199750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F95BC5D0-1057-45A3-A9FC-DD0A0D7FF015}" type="datetimeFigureOut">
              <a:rPr lang="bg-BG" smtClean="0"/>
              <a:t>31.10.2024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32DD4AF5-7A34-4F94-BD32-A7E79918604E}" type="slidenum">
              <a:rPr lang="bg-BG" smtClean="0"/>
              <a:t>‹#›</a:t>
            </a:fld>
            <a:endParaRPr lang="bg-BG"/>
          </a:p>
        </p:txBody>
      </p:sp>
    </p:spTree>
    <p:extLst>
      <p:ext uri="{BB962C8B-B14F-4D97-AF65-F5344CB8AC3E}">
        <p14:creationId xmlns:p14="http://schemas.microsoft.com/office/powerpoint/2010/main" val="1638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F95BC5D0-1057-45A3-A9FC-DD0A0D7FF015}" type="datetimeFigureOut">
              <a:rPr lang="bg-BG" smtClean="0"/>
              <a:t>31.10.2024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32DD4AF5-7A34-4F94-BD32-A7E79918604E}" type="slidenum">
              <a:rPr lang="bg-BG" smtClean="0"/>
              <a:t>‹#›</a:t>
            </a:fld>
            <a:endParaRPr lang="bg-BG"/>
          </a:p>
        </p:txBody>
      </p:sp>
    </p:spTree>
    <p:extLst>
      <p:ext uri="{BB962C8B-B14F-4D97-AF65-F5344CB8AC3E}">
        <p14:creationId xmlns:p14="http://schemas.microsoft.com/office/powerpoint/2010/main" val="887934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5BC5D0-1057-45A3-A9FC-DD0A0D7FF015}" type="datetimeFigureOut">
              <a:rPr lang="bg-BG" smtClean="0"/>
              <a:t>31.10.2024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32DD4AF5-7A34-4F94-BD32-A7E79918604E}" type="slidenum">
              <a:rPr lang="bg-BG" smtClean="0"/>
              <a:t>‹#›</a:t>
            </a:fld>
            <a:endParaRPr lang="bg-BG"/>
          </a:p>
        </p:txBody>
      </p:sp>
    </p:spTree>
    <p:extLst>
      <p:ext uri="{BB962C8B-B14F-4D97-AF65-F5344CB8AC3E}">
        <p14:creationId xmlns:p14="http://schemas.microsoft.com/office/powerpoint/2010/main" val="2504331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p>
            <a:fld id="{F95BC5D0-1057-45A3-A9FC-DD0A0D7FF015}" type="datetimeFigureOut">
              <a:rPr lang="bg-BG" smtClean="0"/>
              <a:t>31.10.2024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32DD4AF5-7A34-4F94-BD32-A7E79918604E}" type="slidenum">
              <a:rPr lang="bg-BG" smtClean="0"/>
              <a:t>‹#›</a:t>
            </a:fld>
            <a:endParaRPr lang="bg-BG"/>
          </a:p>
        </p:txBody>
      </p:sp>
    </p:spTree>
    <p:extLst>
      <p:ext uri="{BB962C8B-B14F-4D97-AF65-F5344CB8AC3E}">
        <p14:creationId xmlns:p14="http://schemas.microsoft.com/office/powerpoint/2010/main" val="1132363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p>
            <a:fld id="{F95BC5D0-1057-45A3-A9FC-DD0A0D7FF015}" type="datetimeFigureOut">
              <a:rPr lang="bg-BG" smtClean="0"/>
              <a:t>31.10.2024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32DD4AF5-7A34-4F94-BD32-A7E79918604E}" type="slidenum">
              <a:rPr lang="bg-BG" smtClean="0"/>
              <a:t>‹#›</a:t>
            </a:fld>
            <a:endParaRPr lang="bg-BG"/>
          </a:p>
        </p:txBody>
      </p:sp>
    </p:spTree>
    <p:extLst>
      <p:ext uri="{BB962C8B-B14F-4D97-AF65-F5344CB8AC3E}">
        <p14:creationId xmlns:p14="http://schemas.microsoft.com/office/powerpoint/2010/main" val="3756291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p>
            <a:fld id="{F95BC5D0-1057-45A3-A9FC-DD0A0D7FF015}" type="datetimeFigureOut">
              <a:rPr lang="bg-BG" smtClean="0"/>
              <a:t>31.10.2024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32DD4AF5-7A34-4F94-BD32-A7E79918604E}" type="slidenum">
              <a:rPr lang="bg-BG" smtClean="0"/>
              <a:t>‹#›</a:t>
            </a:fld>
            <a:endParaRPr lang="bg-BG"/>
          </a:p>
        </p:txBody>
      </p:sp>
    </p:spTree>
    <p:extLst>
      <p:ext uri="{BB962C8B-B14F-4D97-AF65-F5344CB8AC3E}">
        <p14:creationId xmlns:p14="http://schemas.microsoft.com/office/powerpoint/2010/main" val="3321065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5BC5D0-1057-45A3-A9FC-DD0A0D7FF015}" type="datetimeFigureOut">
              <a:rPr lang="bg-BG" smtClean="0"/>
              <a:t>31.10.2024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32DD4AF5-7A34-4F94-BD32-A7E79918604E}" type="slidenum">
              <a:rPr lang="bg-BG" smtClean="0"/>
              <a:t>‹#›</a:t>
            </a:fld>
            <a:endParaRPr lang="bg-BG"/>
          </a:p>
        </p:txBody>
      </p:sp>
    </p:spTree>
    <p:extLst>
      <p:ext uri="{BB962C8B-B14F-4D97-AF65-F5344CB8AC3E}">
        <p14:creationId xmlns:p14="http://schemas.microsoft.com/office/powerpoint/2010/main" val="658573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5BC5D0-1057-45A3-A9FC-DD0A0D7FF015}" type="datetimeFigureOut">
              <a:rPr lang="bg-BG" smtClean="0"/>
              <a:t>31.10.2024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32DD4AF5-7A34-4F94-BD32-A7E79918604E}" type="slidenum">
              <a:rPr lang="bg-BG" smtClean="0"/>
              <a:t>‹#›</a:t>
            </a:fld>
            <a:endParaRPr lang="bg-BG"/>
          </a:p>
        </p:txBody>
      </p:sp>
    </p:spTree>
    <p:extLst>
      <p:ext uri="{BB962C8B-B14F-4D97-AF65-F5344CB8AC3E}">
        <p14:creationId xmlns:p14="http://schemas.microsoft.com/office/powerpoint/2010/main" val="2736245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5BC5D0-1057-45A3-A9FC-DD0A0D7FF015}" type="datetimeFigureOut">
              <a:rPr lang="bg-BG" smtClean="0"/>
              <a:t>31.10.2024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32DD4AF5-7A34-4F94-BD32-A7E79918604E}" type="slidenum">
              <a:rPr lang="bg-BG" smtClean="0"/>
              <a:t>‹#›</a:t>
            </a:fld>
            <a:endParaRPr lang="bg-BG"/>
          </a:p>
        </p:txBody>
      </p:sp>
    </p:spTree>
    <p:extLst>
      <p:ext uri="{BB962C8B-B14F-4D97-AF65-F5344CB8AC3E}">
        <p14:creationId xmlns:p14="http://schemas.microsoft.com/office/powerpoint/2010/main" val="4120260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g-B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5BC5D0-1057-45A3-A9FC-DD0A0D7FF015}" type="datetimeFigureOut">
              <a:rPr lang="bg-BG" smtClean="0"/>
              <a:t>31.10.2024 г.</a:t>
            </a:fld>
            <a:endParaRPr lang="bg-B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D4AF5-7A34-4F94-BD32-A7E79918604E}" type="slidenum">
              <a:rPr lang="bg-BG" smtClean="0"/>
              <a:t>‹#›</a:t>
            </a:fld>
            <a:endParaRPr lang="bg-BG"/>
          </a:p>
        </p:txBody>
      </p:sp>
    </p:spTree>
    <p:extLst>
      <p:ext uri="{BB962C8B-B14F-4D97-AF65-F5344CB8AC3E}">
        <p14:creationId xmlns:p14="http://schemas.microsoft.com/office/powerpoint/2010/main" val="3246546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US" sz="3600" b="1" dirty="0" smtClean="0">
                <a:solidFill>
                  <a:srgbClr val="002060"/>
                </a:solidFill>
              </a:rPr>
              <a:t>Training on Preparation </a:t>
            </a:r>
            <a:r>
              <a:rPr lang="en-US" sz="3600" b="1" dirty="0">
                <a:solidFill>
                  <a:srgbClr val="002060"/>
                </a:solidFill>
              </a:rPr>
              <a:t>of </a:t>
            </a:r>
            <a:r>
              <a:rPr lang="en-US" sz="3600" b="1" dirty="0" smtClean="0">
                <a:solidFill>
                  <a:srgbClr val="002060"/>
                </a:solidFill>
              </a:rPr>
              <a:t>Project Budget Proposals</a:t>
            </a:r>
            <a:endParaRPr lang="mk-MK" sz="3600" b="1" dirty="0">
              <a:solidFill>
                <a:srgbClr val="002060"/>
              </a:solidFill>
            </a:endParaRPr>
          </a:p>
        </p:txBody>
      </p:sp>
      <p:sp>
        <p:nvSpPr>
          <p:cNvPr id="5" name="Subtitle 4"/>
          <p:cNvSpPr>
            <a:spLocks noGrp="1"/>
          </p:cNvSpPr>
          <p:nvPr>
            <p:ph type="subTitle" idx="1"/>
          </p:nvPr>
        </p:nvSpPr>
        <p:spPr/>
        <p:txBody>
          <a:bodyPr>
            <a:normAutofit/>
          </a:bodyPr>
          <a:lstStyle/>
          <a:p>
            <a:r>
              <a:rPr lang="en-US" sz="2000" dirty="0" smtClean="0">
                <a:solidFill>
                  <a:srgbClr val="002060"/>
                </a:solidFill>
              </a:rPr>
              <a:t>Jasmina Ristovska</a:t>
            </a:r>
          </a:p>
          <a:p>
            <a:r>
              <a:rPr lang="en-US" sz="2000" dirty="0" smtClean="0">
                <a:solidFill>
                  <a:srgbClr val="002060"/>
                </a:solidFill>
              </a:rPr>
              <a:t>31 October 2024</a:t>
            </a:r>
            <a:endParaRPr lang="mk-MK" sz="2000" dirty="0"/>
          </a:p>
        </p:txBody>
      </p:sp>
    </p:spTree>
    <p:extLst>
      <p:ext uri="{BB962C8B-B14F-4D97-AF65-F5344CB8AC3E}">
        <p14:creationId xmlns:p14="http://schemas.microsoft.com/office/powerpoint/2010/main" val="1127289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solidFill>
                  <a:srgbClr val="002060"/>
                </a:solidFill>
              </a:rPr>
              <a:t>SELDI Small Grants Call </a:t>
            </a:r>
            <a:r>
              <a:rPr lang="en-US" sz="3000" dirty="0" smtClean="0">
                <a:solidFill>
                  <a:srgbClr val="002060"/>
                </a:solidFill>
              </a:rPr>
              <a:t>rules (2)</a:t>
            </a:r>
            <a:endParaRPr lang="en-US" sz="3000" dirty="0">
              <a:solidFill>
                <a:srgbClr val="002060"/>
              </a:solidFill>
            </a:endParaRPr>
          </a:p>
        </p:txBody>
      </p:sp>
      <p:sp>
        <p:nvSpPr>
          <p:cNvPr id="3" name="Content Placeholder 2"/>
          <p:cNvSpPr>
            <a:spLocks noGrp="1"/>
          </p:cNvSpPr>
          <p:nvPr>
            <p:ph idx="1"/>
          </p:nvPr>
        </p:nvSpPr>
        <p:spPr>
          <a:xfrm>
            <a:off x="457200" y="1600200"/>
            <a:ext cx="8686800" cy="4525963"/>
          </a:xfrm>
        </p:spPr>
        <p:txBody>
          <a:bodyPr>
            <a:noAutofit/>
          </a:bodyPr>
          <a:lstStyle/>
          <a:p>
            <a:pPr>
              <a:spcBef>
                <a:spcPts val="600"/>
              </a:spcBef>
            </a:pPr>
            <a:r>
              <a:rPr lang="en-US" sz="1900" u="sng" dirty="0" smtClean="0">
                <a:solidFill>
                  <a:srgbClr val="002060"/>
                </a:solidFill>
              </a:rPr>
              <a:t>Eligible </a:t>
            </a:r>
            <a:r>
              <a:rPr lang="en-US" sz="1900" u="sng" dirty="0">
                <a:solidFill>
                  <a:srgbClr val="002060"/>
                </a:solidFill>
              </a:rPr>
              <a:t>direct costs</a:t>
            </a:r>
            <a:endParaRPr lang="en-US" sz="1900" dirty="0">
              <a:solidFill>
                <a:srgbClr val="002060"/>
              </a:solidFill>
            </a:endParaRPr>
          </a:p>
          <a:p>
            <a:pPr lvl="1">
              <a:spcBef>
                <a:spcPts val="600"/>
              </a:spcBef>
            </a:pPr>
            <a:r>
              <a:rPr lang="en-US" sz="1900" dirty="0">
                <a:solidFill>
                  <a:srgbClr val="002060"/>
                </a:solidFill>
              </a:rPr>
              <a:t>gross salary costs for the staff involved in the implementation of the project;</a:t>
            </a:r>
          </a:p>
          <a:p>
            <a:pPr lvl="1">
              <a:spcBef>
                <a:spcPts val="600"/>
              </a:spcBef>
            </a:pPr>
            <a:r>
              <a:rPr lang="en-US" sz="1900" dirty="0">
                <a:solidFill>
                  <a:srgbClr val="002060"/>
                </a:solidFill>
              </a:rPr>
              <a:t>costs of travel related to the activities in the project, including local and international travel </a:t>
            </a:r>
            <a:r>
              <a:rPr lang="en-US" sz="1900" dirty="0" smtClean="0">
                <a:solidFill>
                  <a:srgbClr val="002060"/>
                </a:solidFill>
              </a:rPr>
              <a:t>costs</a:t>
            </a:r>
            <a:endParaRPr lang="en-US" sz="1900" dirty="0">
              <a:solidFill>
                <a:srgbClr val="002060"/>
              </a:solidFill>
            </a:endParaRPr>
          </a:p>
          <a:p>
            <a:pPr lvl="1">
              <a:spcBef>
                <a:spcPts val="600"/>
              </a:spcBef>
            </a:pPr>
            <a:r>
              <a:rPr lang="en-US" sz="1900" dirty="0">
                <a:solidFill>
                  <a:srgbClr val="002060"/>
                </a:solidFill>
              </a:rPr>
              <a:t>direct costs incurred during the implementation phase of the proposed activities (including costs for research and publications, </a:t>
            </a:r>
            <a:r>
              <a:rPr lang="en-US" sz="1900" dirty="0" err="1">
                <a:solidFill>
                  <a:srgbClr val="002060"/>
                </a:solidFill>
              </a:rPr>
              <a:t>organisation</a:t>
            </a:r>
            <a:r>
              <a:rPr lang="en-US" sz="1900" dirty="0">
                <a:solidFill>
                  <a:srgbClr val="002060"/>
                </a:solidFill>
              </a:rPr>
              <a:t> of conferences/ seminars, costs for external persons/experts who will be requested to provide professional support, etc</a:t>
            </a:r>
            <a:r>
              <a:rPr lang="en-US" sz="1900" dirty="0" smtClean="0">
                <a:solidFill>
                  <a:srgbClr val="002060"/>
                </a:solidFill>
              </a:rPr>
              <a:t>.)</a:t>
            </a:r>
            <a:endParaRPr lang="en-US" sz="1900" dirty="0">
              <a:solidFill>
                <a:srgbClr val="002060"/>
              </a:solidFill>
            </a:endParaRPr>
          </a:p>
          <a:p>
            <a:pPr lvl="1">
              <a:spcBef>
                <a:spcPts val="600"/>
              </a:spcBef>
            </a:pPr>
            <a:r>
              <a:rPr lang="en-US" sz="1900" dirty="0">
                <a:solidFill>
                  <a:srgbClr val="002060"/>
                </a:solidFill>
              </a:rPr>
              <a:t>project office costs that are relevant to the proposed </a:t>
            </a:r>
            <a:r>
              <a:rPr lang="en-US" sz="1900" dirty="0" smtClean="0">
                <a:solidFill>
                  <a:srgbClr val="002060"/>
                </a:solidFill>
              </a:rPr>
              <a:t>activities</a:t>
            </a:r>
            <a:endParaRPr lang="en-US" sz="1900" dirty="0">
              <a:solidFill>
                <a:srgbClr val="002060"/>
              </a:solidFill>
            </a:endParaRPr>
          </a:p>
          <a:p>
            <a:pPr>
              <a:spcBef>
                <a:spcPts val="600"/>
              </a:spcBef>
            </a:pPr>
            <a:r>
              <a:rPr lang="en-US" sz="1900" dirty="0" smtClean="0">
                <a:solidFill>
                  <a:srgbClr val="002060"/>
                </a:solidFill>
              </a:rPr>
              <a:t>The </a:t>
            </a:r>
            <a:r>
              <a:rPr lang="en-US" sz="1900" dirty="0">
                <a:solidFill>
                  <a:srgbClr val="002060"/>
                </a:solidFill>
              </a:rPr>
              <a:t>indirect costs incurred in carrying out the project may be eligible for flat rate funding, but the total must not exceed 7 % of the estimated total eligible direct </a:t>
            </a:r>
            <a:r>
              <a:rPr lang="en-US" sz="1900" dirty="0" smtClean="0">
                <a:solidFill>
                  <a:srgbClr val="002060"/>
                </a:solidFill>
              </a:rPr>
              <a:t>costs</a:t>
            </a:r>
          </a:p>
          <a:p>
            <a:pPr>
              <a:spcBef>
                <a:spcPts val="600"/>
              </a:spcBef>
            </a:pPr>
            <a:r>
              <a:rPr lang="en-US" sz="1900" dirty="0">
                <a:solidFill>
                  <a:srgbClr val="002060"/>
                </a:solidFill>
              </a:rPr>
              <a:t>Contingency reserve - N/A</a:t>
            </a:r>
          </a:p>
          <a:p>
            <a:pPr>
              <a:spcBef>
                <a:spcPts val="600"/>
              </a:spcBef>
            </a:pPr>
            <a:endParaRPr lang="en-US" sz="1900" dirty="0">
              <a:solidFill>
                <a:srgbClr val="002060"/>
              </a:solidFill>
            </a:endParaRPr>
          </a:p>
          <a:p>
            <a:pPr>
              <a:spcBef>
                <a:spcPts val="600"/>
              </a:spcBef>
            </a:pPr>
            <a:endParaRPr lang="en-US" sz="1900" dirty="0">
              <a:solidFill>
                <a:srgbClr val="002060"/>
              </a:solidFill>
            </a:endParaRPr>
          </a:p>
        </p:txBody>
      </p:sp>
    </p:spTree>
    <p:extLst>
      <p:ext uri="{BB962C8B-B14F-4D97-AF65-F5344CB8AC3E}">
        <p14:creationId xmlns:p14="http://schemas.microsoft.com/office/powerpoint/2010/main" val="4643032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solidFill>
                  <a:srgbClr val="002060"/>
                </a:solidFill>
              </a:rPr>
              <a:t>SELDI Small Grants Call rules (3)</a:t>
            </a:r>
            <a:endParaRPr lang="en-US" sz="3000" dirty="0">
              <a:solidFill>
                <a:srgbClr val="002060"/>
              </a:solidFill>
            </a:endParaRPr>
          </a:p>
        </p:txBody>
      </p:sp>
      <p:sp>
        <p:nvSpPr>
          <p:cNvPr id="3" name="Content Placeholder 2"/>
          <p:cNvSpPr>
            <a:spLocks noGrp="1"/>
          </p:cNvSpPr>
          <p:nvPr>
            <p:ph idx="1"/>
          </p:nvPr>
        </p:nvSpPr>
        <p:spPr>
          <a:xfrm>
            <a:off x="457200" y="1600200"/>
            <a:ext cx="8686800" cy="4525963"/>
          </a:xfrm>
        </p:spPr>
        <p:txBody>
          <a:bodyPr>
            <a:normAutofit lnSpcReduction="10000"/>
          </a:bodyPr>
          <a:lstStyle/>
          <a:p>
            <a:r>
              <a:rPr lang="en-US" sz="2000" dirty="0" smtClean="0">
                <a:solidFill>
                  <a:srgbClr val="002060"/>
                </a:solidFill>
              </a:rPr>
              <a:t>Contributions in kind – N/A</a:t>
            </a:r>
          </a:p>
          <a:p>
            <a:r>
              <a:rPr lang="en-GB" sz="2000" dirty="0">
                <a:solidFill>
                  <a:srgbClr val="002060"/>
                </a:solidFill>
              </a:rPr>
              <a:t>Financial Support to Third Parties</a:t>
            </a:r>
            <a:r>
              <a:rPr lang="en-US" sz="2000" dirty="0" smtClean="0">
                <a:solidFill>
                  <a:srgbClr val="002060"/>
                </a:solidFill>
              </a:rPr>
              <a:t> </a:t>
            </a:r>
            <a:r>
              <a:rPr lang="en-US" sz="2000" dirty="0">
                <a:solidFill>
                  <a:srgbClr val="002060"/>
                </a:solidFill>
              </a:rPr>
              <a:t>– </a:t>
            </a:r>
            <a:r>
              <a:rPr lang="en-US" sz="2000" dirty="0" smtClean="0">
                <a:solidFill>
                  <a:srgbClr val="002060"/>
                </a:solidFill>
              </a:rPr>
              <a:t>re-granting </a:t>
            </a:r>
            <a:r>
              <a:rPr lang="en-US" sz="2000" dirty="0">
                <a:solidFill>
                  <a:srgbClr val="002060"/>
                </a:solidFill>
              </a:rPr>
              <a:t>is NOT ALOWED</a:t>
            </a:r>
          </a:p>
          <a:p>
            <a:r>
              <a:rPr lang="en-US" sz="2000" u="sng" dirty="0" smtClean="0">
                <a:solidFill>
                  <a:srgbClr val="002060"/>
                </a:solidFill>
              </a:rPr>
              <a:t>Ineligible </a:t>
            </a:r>
            <a:r>
              <a:rPr lang="en-US" sz="2000" u="sng" dirty="0">
                <a:solidFill>
                  <a:srgbClr val="002060"/>
                </a:solidFill>
              </a:rPr>
              <a:t>costs</a:t>
            </a:r>
            <a:endParaRPr lang="en-US" sz="2000" dirty="0">
              <a:solidFill>
                <a:srgbClr val="002060"/>
              </a:solidFill>
            </a:endParaRPr>
          </a:p>
          <a:p>
            <a:pPr lvl="1"/>
            <a:r>
              <a:rPr lang="en-US" sz="2000" dirty="0">
                <a:solidFill>
                  <a:srgbClr val="002060"/>
                </a:solidFill>
              </a:rPr>
              <a:t>debts and debt service charges (interest</a:t>
            </a:r>
            <a:r>
              <a:rPr lang="en-US" sz="2000" dirty="0" smtClean="0">
                <a:solidFill>
                  <a:srgbClr val="002060"/>
                </a:solidFill>
              </a:rPr>
              <a:t>)</a:t>
            </a:r>
            <a:endParaRPr lang="en-US" sz="2000" dirty="0">
              <a:solidFill>
                <a:srgbClr val="002060"/>
              </a:solidFill>
            </a:endParaRPr>
          </a:p>
          <a:p>
            <a:pPr lvl="1"/>
            <a:r>
              <a:rPr lang="en-US" sz="2000" dirty="0">
                <a:solidFill>
                  <a:srgbClr val="002060"/>
                </a:solidFill>
              </a:rPr>
              <a:t>provisions for losses or potential future </a:t>
            </a:r>
            <a:r>
              <a:rPr lang="en-US" sz="2000" dirty="0" smtClean="0">
                <a:solidFill>
                  <a:srgbClr val="002060"/>
                </a:solidFill>
              </a:rPr>
              <a:t>liabilities</a:t>
            </a:r>
            <a:endParaRPr lang="en-US" sz="2000" dirty="0">
              <a:solidFill>
                <a:srgbClr val="002060"/>
              </a:solidFill>
            </a:endParaRPr>
          </a:p>
          <a:p>
            <a:pPr lvl="1"/>
            <a:r>
              <a:rPr lang="en-US" sz="2000" dirty="0">
                <a:solidFill>
                  <a:srgbClr val="002060"/>
                </a:solidFill>
              </a:rPr>
              <a:t>costs declared by the beneficiary(</a:t>
            </a:r>
            <a:r>
              <a:rPr lang="en-US" sz="2000" dirty="0" err="1">
                <a:solidFill>
                  <a:srgbClr val="002060"/>
                </a:solidFill>
              </a:rPr>
              <a:t>ies</a:t>
            </a:r>
            <a:r>
              <a:rPr lang="en-US" sz="2000" dirty="0">
                <a:solidFill>
                  <a:srgbClr val="002060"/>
                </a:solidFill>
              </a:rPr>
              <a:t>) and financed by another action or </a:t>
            </a:r>
            <a:r>
              <a:rPr lang="en-US" sz="2000" dirty="0" smtClean="0">
                <a:solidFill>
                  <a:srgbClr val="002060"/>
                </a:solidFill>
              </a:rPr>
              <a:t>donor</a:t>
            </a:r>
            <a:endParaRPr lang="en-US" sz="2000" dirty="0">
              <a:solidFill>
                <a:srgbClr val="002060"/>
              </a:solidFill>
            </a:endParaRPr>
          </a:p>
          <a:p>
            <a:pPr lvl="1"/>
            <a:r>
              <a:rPr lang="en-US" sz="2000" dirty="0">
                <a:solidFill>
                  <a:srgbClr val="002060"/>
                </a:solidFill>
              </a:rPr>
              <a:t>purchases of land or buildings</a:t>
            </a:r>
          </a:p>
          <a:p>
            <a:pPr lvl="1"/>
            <a:r>
              <a:rPr lang="en-US" sz="2000" dirty="0">
                <a:solidFill>
                  <a:srgbClr val="002060"/>
                </a:solidFill>
              </a:rPr>
              <a:t>reconstruction and renovation of buildings</a:t>
            </a:r>
          </a:p>
          <a:p>
            <a:pPr lvl="1"/>
            <a:r>
              <a:rPr lang="en-US" sz="2000" dirty="0">
                <a:solidFill>
                  <a:srgbClr val="002060"/>
                </a:solidFill>
              </a:rPr>
              <a:t>purchasing vehicles, furniture and IT equipment</a:t>
            </a:r>
          </a:p>
          <a:p>
            <a:pPr lvl="1"/>
            <a:r>
              <a:rPr lang="en-US" sz="2000" dirty="0">
                <a:solidFill>
                  <a:srgbClr val="002060"/>
                </a:solidFill>
              </a:rPr>
              <a:t>currency exchange </a:t>
            </a:r>
            <a:r>
              <a:rPr lang="en-US" sz="2000" dirty="0" smtClean="0">
                <a:solidFill>
                  <a:srgbClr val="002060"/>
                </a:solidFill>
              </a:rPr>
              <a:t>losses</a:t>
            </a:r>
            <a:endParaRPr lang="en-US" sz="2000" dirty="0">
              <a:solidFill>
                <a:srgbClr val="002060"/>
              </a:solidFill>
            </a:endParaRPr>
          </a:p>
          <a:p>
            <a:pPr lvl="1"/>
            <a:r>
              <a:rPr lang="en-US" sz="2000" dirty="0">
                <a:solidFill>
                  <a:srgbClr val="002060"/>
                </a:solidFill>
              </a:rPr>
              <a:t>credit to third </a:t>
            </a:r>
            <a:r>
              <a:rPr lang="en-US" sz="2000" dirty="0" smtClean="0">
                <a:solidFill>
                  <a:srgbClr val="002060"/>
                </a:solidFill>
              </a:rPr>
              <a:t>parties</a:t>
            </a:r>
            <a:endParaRPr lang="en-US" sz="2000" dirty="0">
              <a:solidFill>
                <a:srgbClr val="002060"/>
              </a:solidFill>
            </a:endParaRPr>
          </a:p>
          <a:p>
            <a:pPr lvl="1"/>
            <a:r>
              <a:rPr lang="en-US" sz="2000" dirty="0">
                <a:solidFill>
                  <a:srgbClr val="002060"/>
                </a:solidFill>
              </a:rPr>
              <a:t>salary costs of the personnel of national </a:t>
            </a:r>
            <a:r>
              <a:rPr lang="en-US" sz="2000" dirty="0" smtClean="0">
                <a:solidFill>
                  <a:srgbClr val="002060"/>
                </a:solidFill>
              </a:rPr>
              <a:t>administrations</a:t>
            </a:r>
            <a:r>
              <a:rPr lang="en-US" sz="2000" dirty="0">
                <a:solidFill>
                  <a:srgbClr val="002060"/>
                </a:solidFill>
              </a:rPr>
              <a:t>	</a:t>
            </a:r>
          </a:p>
          <a:p>
            <a:endParaRPr lang="en-US" sz="2000" dirty="0">
              <a:solidFill>
                <a:srgbClr val="002060"/>
              </a:solidFill>
            </a:endParaRPr>
          </a:p>
        </p:txBody>
      </p:sp>
    </p:spTree>
    <p:extLst>
      <p:ext uri="{BB962C8B-B14F-4D97-AF65-F5344CB8AC3E}">
        <p14:creationId xmlns:p14="http://schemas.microsoft.com/office/powerpoint/2010/main" val="30801598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solidFill>
                  <a:srgbClr val="002060"/>
                </a:solidFill>
              </a:rPr>
              <a:t>Budget Structure (1) </a:t>
            </a:r>
            <a:endParaRPr lang="en-US" sz="3000" dirty="0">
              <a:solidFill>
                <a:srgbClr val="00206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781167258"/>
              </p:ext>
            </p:extLst>
          </p:nvPr>
        </p:nvGraphicFramePr>
        <p:xfrm>
          <a:off x="457200" y="1397000"/>
          <a:ext cx="8003232" cy="4363720"/>
        </p:xfrm>
        <a:graphic>
          <a:graphicData uri="http://schemas.openxmlformats.org/drawingml/2006/table">
            <a:tbl>
              <a:tblPr firstRow="1" bandRow="1">
                <a:tableStyleId>{5C22544A-7EE6-4342-B048-85BDC9FD1C3A}</a:tableStyleId>
              </a:tblPr>
              <a:tblGrid>
                <a:gridCol w="8003232">
                  <a:extLst>
                    <a:ext uri="{9D8B030D-6E8A-4147-A177-3AD203B41FA5}">
                      <a16:colId xmlns:a16="http://schemas.microsoft.com/office/drawing/2014/main" val="3431258323"/>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rgbClr val="002060"/>
                          </a:solidFill>
                          <a:latin typeface="+mn-lt"/>
                          <a:ea typeface="+mn-ea"/>
                          <a:cs typeface="+mn-cs"/>
                        </a:rPr>
                        <a:t>Costs</a:t>
                      </a:r>
                    </a:p>
                  </a:txBody>
                  <a:tcPr marL="7620" marR="7620" marT="7620" marB="0" anchor="ctr"/>
                </a:tc>
                <a:extLst>
                  <a:ext uri="{0D108BD9-81ED-4DB2-BD59-A6C34878D82A}">
                    <a16:rowId xmlns:a16="http://schemas.microsoft.com/office/drawing/2014/main" val="426754297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rgbClr val="002060"/>
                          </a:solidFill>
                          <a:latin typeface="+mn-lt"/>
                          <a:ea typeface="+mn-ea"/>
                          <a:cs typeface="+mn-cs"/>
                        </a:rPr>
                        <a:t>1. Human Resources</a:t>
                      </a:r>
                    </a:p>
                  </a:txBody>
                  <a:tcPr/>
                </a:tc>
                <a:extLst>
                  <a:ext uri="{0D108BD9-81ED-4DB2-BD59-A6C34878D82A}">
                    <a16:rowId xmlns:a16="http://schemas.microsoft.com/office/drawing/2014/main" val="3187053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2060"/>
                          </a:solidFill>
                        </a:rPr>
                        <a:t>2. Travel</a:t>
                      </a:r>
                      <a:endParaRPr lang="en-US" dirty="0"/>
                    </a:p>
                  </a:txBody>
                  <a:tcPr/>
                </a:tc>
                <a:extLst>
                  <a:ext uri="{0D108BD9-81ED-4DB2-BD59-A6C34878D82A}">
                    <a16:rowId xmlns:a16="http://schemas.microsoft.com/office/drawing/2014/main" val="189942198"/>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2060"/>
                          </a:solidFill>
                        </a:rPr>
                        <a:t>3. Equipment and Supplies</a:t>
                      </a:r>
                      <a:endParaRPr lang="en-US" dirty="0"/>
                    </a:p>
                  </a:txBody>
                  <a:tcPr/>
                </a:tc>
                <a:extLst>
                  <a:ext uri="{0D108BD9-81ED-4DB2-BD59-A6C34878D82A}">
                    <a16:rowId xmlns:a16="http://schemas.microsoft.com/office/drawing/2014/main" val="2741242599"/>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2060"/>
                          </a:solidFill>
                        </a:rPr>
                        <a:t>4. Local Office</a:t>
                      </a:r>
                      <a:endParaRPr lang="en-US" dirty="0"/>
                    </a:p>
                  </a:txBody>
                  <a:tcPr/>
                </a:tc>
                <a:extLst>
                  <a:ext uri="{0D108BD9-81ED-4DB2-BD59-A6C34878D82A}">
                    <a16:rowId xmlns:a16="http://schemas.microsoft.com/office/drawing/2014/main" val="294770837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2060"/>
                          </a:solidFill>
                        </a:rPr>
                        <a:t>5. Other costs, services</a:t>
                      </a:r>
                      <a:endParaRPr lang="en-US" dirty="0"/>
                    </a:p>
                  </a:txBody>
                  <a:tcPr/>
                </a:tc>
                <a:extLst>
                  <a:ext uri="{0D108BD9-81ED-4DB2-BD59-A6C34878D82A}">
                    <a16:rowId xmlns:a16="http://schemas.microsoft.com/office/drawing/2014/main" val="3742890906"/>
                  </a:ext>
                </a:extLst>
              </a:tr>
              <a:tr h="116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2060"/>
                          </a:solidFill>
                        </a:rPr>
                        <a:t>6. Other</a:t>
                      </a:r>
                      <a:endParaRPr lang="en-US" dirty="0"/>
                    </a:p>
                  </a:txBody>
                  <a:tcPr/>
                </a:tc>
                <a:extLst>
                  <a:ext uri="{0D108BD9-81ED-4DB2-BD59-A6C34878D82A}">
                    <a16:rowId xmlns:a16="http://schemas.microsoft.com/office/drawing/2014/main" val="4199123295"/>
                  </a:ext>
                </a:extLst>
              </a:tr>
              <a:tr h="116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rgbClr val="002060"/>
                          </a:solidFill>
                          <a:latin typeface="+mn-lt"/>
                          <a:ea typeface="+mn-ea"/>
                          <a:cs typeface="+mn-cs"/>
                        </a:rPr>
                        <a:t>7.  Subtotal direct eligible costs of the Action (1-6)</a:t>
                      </a:r>
                    </a:p>
                  </a:txBody>
                  <a:tcPr marL="7620" marR="7620" marT="7620" marB="0" anchor="ctr"/>
                </a:tc>
                <a:extLst>
                  <a:ext uri="{0D108BD9-81ED-4DB2-BD59-A6C34878D82A}">
                    <a16:rowId xmlns:a16="http://schemas.microsoft.com/office/drawing/2014/main" val="3638719428"/>
                  </a:ext>
                </a:extLst>
              </a:tr>
              <a:tr h="116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rgbClr val="002060"/>
                          </a:solidFill>
                          <a:latin typeface="+mn-lt"/>
                          <a:ea typeface="+mn-ea"/>
                          <a:cs typeface="+mn-cs"/>
                        </a:rPr>
                        <a:t>8. Indirect costs (maximum 7% of  7, subtotal of direct eligible costs of the Action)</a:t>
                      </a:r>
                    </a:p>
                  </a:txBody>
                  <a:tcPr marL="7620" marR="7620" marT="7620" marB="0" anchor="ctr"/>
                </a:tc>
                <a:extLst>
                  <a:ext uri="{0D108BD9-81ED-4DB2-BD59-A6C34878D82A}">
                    <a16:rowId xmlns:a16="http://schemas.microsoft.com/office/drawing/2014/main" val="3840408220"/>
                  </a:ext>
                </a:extLst>
              </a:tr>
              <a:tr h="116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rgbClr val="002060"/>
                          </a:solidFill>
                          <a:latin typeface="+mn-lt"/>
                          <a:ea typeface="+mn-ea"/>
                          <a:cs typeface="+mn-cs"/>
                        </a:rPr>
                        <a:t>9. Total eligible costs of the Action, excluding reserve (7+ 8)</a:t>
                      </a:r>
                    </a:p>
                  </a:txBody>
                  <a:tcPr marL="7620" marR="7620" marT="7620" marB="0" anchor="ctr"/>
                </a:tc>
                <a:extLst>
                  <a:ext uri="{0D108BD9-81ED-4DB2-BD59-A6C34878D82A}">
                    <a16:rowId xmlns:a16="http://schemas.microsoft.com/office/drawing/2014/main" val="145228009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rgbClr val="002060"/>
                          </a:solidFill>
                          <a:latin typeface="+mn-lt"/>
                          <a:ea typeface="+mn-ea"/>
                          <a:cs typeface="+mn-cs"/>
                        </a:rPr>
                        <a:t>10.  Provision for contingency reserve (maximum 5% of  7, subtotal of direct eligible costs of the Action) </a:t>
                      </a:r>
                    </a:p>
                  </a:txBody>
                  <a:tcPr marL="7620" marR="7620" marT="7620" marB="0" anchor="ctr"/>
                </a:tc>
                <a:extLst>
                  <a:ext uri="{0D108BD9-81ED-4DB2-BD59-A6C34878D82A}">
                    <a16:rowId xmlns:a16="http://schemas.microsoft.com/office/drawing/2014/main" val="349270019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rgbClr val="002060"/>
                          </a:solidFill>
                          <a:latin typeface="+mn-lt"/>
                          <a:ea typeface="+mn-ea"/>
                          <a:cs typeface="+mn-cs"/>
                        </a:rPr>
                        <a:t>11. Total eligible costs (9+10) </a:t>
                      </a:r>
                    </a:p>
                  </a:txBody>
                  <a:tcPr marL="7620" marR="7620" marT="7620" marB="0" anchor="ctr"/>
                </a:tc>
                <a:extLst>
                  <a:ext uri="{0D108BD9-81ED-4DB2-BD59-A6C34878D82A}">
                    <a16:rowId xmlns:a16="http://schemas.microsoft.com/office/drawing/2014/main" val="570977639"/>
                  </a:ext>
                </a:extLst>
              </a:tr>
            </a:tbl>
          </a:graphicData>
        </a:graphic>
      </p:graphicFrame>
    </p:spTree>
    <p:extLst>
      <p:ext uri="{BB962C8B-B14F-4D97-AF65-F5344CB8AC3E}">
        <p14:creationId xmlns:p14="http://schemas.microsoft.com/office/powerpoint/2010/main" val="5343460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solidFill>
                  <a:srgbClr val="002060"/>
                </a:solidFill>
              </a:rPr>
              <a:t>Budget </a:t>
            </a:r>
            <a:r>
              <a:rPr lang="en-US" sz="3000" dirty="0" smtClean="0">
                <a:solidFill>
                  <a:srgbClr val="002060"/>
                </a:solidFill>
              </a:rPr>
              <a:t>Structure (2) </a:t>
            </a:r>
            <a:endParaRPr lang="en-US" sz="3000" dirty="0"/>
          </a:p>
        </p:txBody>
      </p:sp>
      <p:sp>
        <p:nvSpPr>
          <p:cNvPr id="3" name="Content Placeholder 2"/>
          <p:cNvSpPr>
            <a:spLocks noGrp="1"/>
          </p:cNvSpPr>
          <p:nvPr>
            <p:ph idx="1"/>
          </p:nvPr>
        </p:nvSpPr>
        <p:spPr/>
        <p:txBody>
          <a:bodyPr>
            <a:normAutofit lnSpcReduction="10000"/>
          </a:bodyPr>
          <a:lstStyle/>
          <a:p>
            <a:pPr>
              <a:spcBef>
                <a:spcPts val="600"/>
              </a:spcBef>
              <a:spcAft>
                <a:spcPts val="600"/>
              </a:spcAft>
            </a:pPr>
            <a:r>
              <a:rPr lang="en-US" sz="1900" dirty="0" smtClean="0">
                <a:solidFill>
                  <a:srgbClr val="002060"/>
                </a:solidFill>
              </a:rPr>
              <a:t>Budget </a:t>
            </a:r>
            <a:r>
              <a:rPr lang="en-US" sz="1900" dirty="0">
                <a:solidFill>
                  <a:srgbClr val="002060"/>
                </a:solidFill>
              </a:rPr>
              <a:t>headings should not be </a:t>
            </a:r>
            <a:r>
              <a:rPr lang="en-US" sz="1900" dirty="0" smtClean="0">
                <a:solidFill>
                  <a:srgbClr val="002060"/>
                </a:solidFill>
              </a:rPr>
              <a:t>changed </a:t>
            </a:r>
          </a:p>
          <a:p>
            <a:pPr>
              <a:spcBef>
                <a:spcPts val="600"/>
              </a:spcBef>
              <a:spcAft>
                <a:spcPts val="600"/>
              </a:spcAft>
            </a:pPr>
            <a:r>
              <a:rPr lang="en-US" sz="1900" dirty="0" smtClean="0">
                <a:solidFill>
                  <a:srgbClr val="002060"/>
                </a:solidFill>
              </a:rPr>
              <a:t>Budget </a:t>
            </a:r>
            <a:r>
              <a:rPr lang="en-US" sz="1900" dirty="0">
                <a:solidFill>
                  <a:srgbClr val="002060"/>
                </a:solidFill>
              </a:rPr>
              <a:t>lines under each heading should be adjusted in accordance with the project </a:t>
            </a:r>
            <a:r>
              <a:rPr lang="en-US" sz="1900" dirty="0" smtClean="0">
                <a:solidFill>
                  <a:srgbClr val="002060"/>
                </a:solidFill>
              </a:rPr>
              <a:t>proposal</a:t>
            </a:r>
            <a:endParaRPr lang="en-US" sz="1900" dirty="0">
              <a:solidFill>
                <a:srgbClr val="002060"/>
              </a:solidFill>
            </a:endParaRPr>
          </a:p>
          <a:p>
            <a:pPr>
              <a:spcBef>
                <a:spcPts val="600"/>
              </a:spcBef>
              <a:spcAft>
                <a:spcPts val="600"/>
              </a:spcAft>
            </a:pPr>
            <a:r>
              <a:rPr lang="en-US" sz="1900" dirty="0">
                <a:solidFill>
                  <a:srgbClr val="002060"/>
                </a:solidFill>
              </a:rPr>
              <a:t>The description of items must be sufficiently detailed and all items broken down into their main </a:t>
            </a:r>
            <a:r>
              <a:rPr lang="en-US" sz="1900" dirty="0" smtClean="0">
                <a:solidFill>
                  <a:srgbClr val="002060"/>
                </a:solidFill>
              </a:rPr>
              <a:t>components </a:t>
            </a:r>
            <a:endParaRPr lang="en-US" sz="1900" dirty="0">
              <a:solidFill>
                <a:srgbClr val="002060"/>
              </a:solidFill>
            </a:endParaRPr>
          </a:p>
          <a:p>
            <a:pPr>
              <a:spcBef>
                <a:spcPts val="600"/>
              </a:spcBef>
              <a:spcAft>
                <a:spcPts val="600"/>
              </a:spcAft>
            </a:pPr>
            <a:r>
              <a:rPr lang="en-US" sz="1900" dirty="0">
                <a:solidFill>
                  <a:srgbClr val="002060"/>
                </a:solidFill>
              </a:rPr>
              <a:t>The number of units and the unit value must be specified for each item depending on the indications </a:t>
            </a:r>
            <a:r>
              <a:rPr lang="en-US" sz="1900" dirty="0" smtClean="0">
                <a:solidFill>
                  <a:srgbClr val="002060"/>
                </a:solidFill>
              </a:rPr>
              <a:t>provided</a:t>
            </a:r>
            <a:endParaRPr lang="en-US" sz="1900" dirty="0">
              <a:solidFill>
                <a:srgbClr val="002060"/>
              </a:solidFill>
            </a:endParaRPr>
          </a:p>
          <a:p>
            <a:pPr>
              <a:spcBef>
                <a:spcPts val="600"/>
              </a:spcBef>
              <a:spcAft>
                <a:spcPts val="600"/>
              </a:spcAft>
            </a:pPr>
            <a:r>
              <a:rPr lang="en-US" sz="1900" dirty="0">
                <a:solidFill>
                  <a:srgbClr val="002060"/>
                </a:solidFill>
              </a:rPr>
              <a:t>The budget has to include costs related to the Project as a whole, regardless the  part financed by the Contracting </a:t>
            </a:r>
            <a:r>
              <a:rPr lang="en-US" sz="1900" dirty="0" smtClean="0">
                <a:solidFill>
                  <a:srgbClr val="002060"/>
                </a:solidFill>
              </a:rPr>
              <a:t>Authority</a:t>
            </a:r>
            <a:endParaRPr lang="en-US" sz="1900" dirty="0">
              <a:solidFill>
                <a:srgbClr val="002060"/>
              </a:solidFill>
            </a:endParaRPr>
          </a:p>
          <a:p>
            <a:pPr>
              <a:spcBef>
                <a:spcPts val="600"/>
              </a:spcBef>
              <a:spcAft>
                <a:spcPts val="600"/>
              </a:spcAft>
            </a:pPr>
            <a:r>
              <a:rPr lang="en-US" sz="1900" dirty="0">
                <a:solidFill>
                  <a:srgbClr val="002060"/>
                </a:solidFill>
              </a:rPr>
              <a:t>The budget </a:t>
            </a:r>
            <a:r>
              <a:rPr lang="en-US" sz="1900" dirty="0" smtClean="0">
                <a:solidFill>
                  <a:srgbClr val="002060"/>
                </a:solidFill>
              </a:rPr>
              <a:t>should be </a:t>
            </a:r>
            <a:r>
              <a:rPr lang="en-US" sz="1900" dirty="0">
                <a:solidFill>
                  <a:srgbClr val="002060"/>
                </a:solidFill>
              </a:rPr>
              <a:t>established in EUR </a:t>
            </a:r>
            <a:r>
              <a:rPr lang="en-US" sz="1900" dirty="0" smtClean="0">
                <a:solidFill>
                  <a:srgbClr val="002060"/>
                </a:solidFill>
              </a:rPr>
              <a:t>currency (for this Call)</a:t>
            </a:r>
          </a:p>
          <a:p>
            <a:pPr>
              <a:spcBef>
                <a:spcPts val="600"/>
              </a:spcBef>
              <a:spcAft>
                <a:spcPts val="600"/>
              </a:spcAft>
            </a:pPr>
            <a:r>
              <a:rPr lang="en-US" sz="1900" dirty="0" smtClean="0">
                <a:solidFill>
                  <a:srgbClr val="002060"/>
                </a:solidFill>
              </a:rPr>
              <a:t>Provide </a:t>
            </a:r>
            <a:r>
              <a:rPr lang="en-US" sz="1900" dirty="0">
                <a:solidFill>
                  <a:srgbClr val="002060"/>
                </a:solidFill>
              </a:rPr>
              <a:t>explanation for each budget item in the </a:t>
            </a:r>
            <a:r>
              <a:rPr lang="en-US" sz="1900" dirty="0" smtClean="0">
                <a:solidFill>
                  <a:srgbClr val="002060"/>
                </a:solidFill>
              </a:rPr>
              <a:t>justification section</a:t>
            </a:r>
          </a:p>
          <a:p>
            <a:pPr>
              <a:spcBef>
                <a:spcPts val="600"/>
              </a:spcBef>
              <a:spcAft>
                <a:spcPts val="600"/>
              </a:spcAft>
            </a:pPr>
            <a:r>
              <a:rPr lang="en-US" sz="1900" dirty="0" smtClean="0">
                <a:solidFill>
                  <a:srgbClr val="002060"/>
                </a:solidFill>
              </a:rPr>
              <a:t>Recommendation: Use formulas in the Excel to avoid mathematical errors</a:t>
            </a:r>
            <a:endParaRPr lang="en-US" sz="1900" dirty="0">
              <a:solidFill>
                <a:srgbClr val="002060"/>
              </a:solidFill>
            </a:endParaRPr>
          </a:p>
          <a:p>
            <a:pPr>
              <a:spcBef>
                <a:spcPts val="600"/>
              </a:spcBef>
              <a:spcAft>
                <a:spcPts val="600"/>
              </a:spcAft>
            </a:pPr>
            <a:endParaRPr lang="en-US" sz="1900" dirty="0">
              <a:solidFill>
                <a:srgbClr val="002060"/>
              </a:solidFill>
            </a:endParaRPr>
          </a:p>
          <a:p>
            <a:pPr>
              <a:spcBef>
                <a:spcPts val="600"/>
              </a:spcBef>
              <a:spcAft>
                <a:spcPts val="600"/>
              </a:spcAft>
            </a:pPr>
            <a:endParaRPr lang="en-US" sz="1900" dirty="0">
              <a:solidFill>
                <a:srgbClr val="002060"/>
              </a:solidFill>
            </a:endParaRPr>
          </a:p>
          <a:p>
            <a:pPr>
              <a:spcBef>
                <a:spcPts val="600"/>
              </a:spcBef>
              <a:spcAft>
                <a:spcPts val="600"/>
              </a:spcAft>
            </a:pPr>
            <a:endParaRPr lang="en-US" sz="1900" dirty="0">
              <a:solidFill>
                <a:srgbClr val="002060"/>
              </a:solidFill>
            </a:endParaRPr>
          </a:p>
        </p:txBody>
      </p:sp>
    </p:spTree>
    <p:extLst>
      <p:ext uri="{BB962C8B-B14F-4D97-AF65-F5344CB8AC3E}">
        <p14:creationId xmlns:p14="http://schemas.microsoft.com/office/powerpoint/2010/main" val="24669387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solidFill>
                  <a:srgbClr val="002060"/>
                </a:solidFill>
              </a:rPr>
              <a:t>Budget Heading 1 – Human Resources</a:t>
            </a:r>
            <a:br>
              <a:rPr lang="en-US" sz="3000" dirty="0" smtClean="0">
                <a:solidFill>
                  <a:srgbClr val="002060"/>
                </a:solidFill>
              </a:rPr>
            </a:br>
            <a:r>
              <a:rPr lang="en-US" sz="3000" dirty="0" smtClean="0">
                <a:solidFill>
                  <a:srgbClr val="002060"/>
                </a:solidFill>
              </a:rPr>
              <a:t>Salaries</a:t>
            </a:r>
            <a:endParaRPr lang="en-US" sz="3000" dirty="0">
              <a:solidFill>
                <a:srgbClr val="002060"/>
              </a:solidFill>
            </a:endParaRPr>
          </a:p>
        </p:txBody>
      </p:sp>
      <p:sp>
        <p:nvSpPr>
          <p:cNvPr id="3" name="Content Placeholder 2"/>
          <p:cNvSpPr>
            <a:spLocks noGrp="1"/>
          </p:cNvSpPr>
          <p:nvPr>
            <p:ph idx="1"/>
          </p:nvPr>
        </p:nvSpPr>
        <p:spPr>
          <a:xfrm>
            <a:off x="251520" y="1600200"/>
            <a:ext cx="8892480" cy="4525963"/>
          </a:xfrm>
        </p:spPr>
        <p:txBody>
          <a:bodyPr>
            <a:noAutofit/>
          </a:bodyPr>
          <a:lstStyle/>
          <a:p>
            <a:r>
              <a:rPr lang="en-GB" sz="1700" dirty="0">
                <a:solidFill>
                  <a:srgbClr val="002060"/>
                </a:solidFill>
              </a:rPr>
              <a:t>Cost of staff - gross salaries or wages, inclusive of applicable income taxes, social security contributions, and other remuneration-related expenses </a:t>
            </a:r>
            <a:r>
              <a:rPr lang="en-GB" sz="1700" dirty="0" smtClean="0">
                <a:solidFill>
                  <a:srgbClr val="002060"/>
                </a:solidFill>
              </a:rPr>
              <a:t>- eligible </a:t>
            </a:r>
            <a:r>
              <a:rPr lang="en-GB" sz="1700" dirty="0">
                <a:solidFill>
                  <a:srgbClr val="002060"/>
                </a:solidFill>
              </a:rPr>
              <a:t>if the staff members are essential to the implementation of the project </a:t>
            </a:r>
            <a:r>
              <a:rPr lang="en-GB" sz="1700" dirty="0" smtClean="0">
                <a:solidFill>
                  <a:srgbClr val="002060"/>
                </a:solidFill>
              </a:rPr>
              <a:t>activities</a:t>
            </a:r>
          </a:p>
          <a:p>
            <a:r>
              <a:rPr lang="en-US" sz="1700" dirty="0" smtClean="0">
                <a:solidFill>
                  <a:srgbClr val="002060"/>
                </a:solidFill>
              </a:rPr>
              <a:t>Cost of staff working </a:t>
            </a:r>
            <a:r>
              <a:rPr lang="en-US" sz="1700" dirty="0">
                <a:solidFill>
                  <a:srgbClr val="002060"/>
                </a:solidFill>
              </a:rPr>
              <a:t>under an employment </a:t>
            </a:r>
            <a:r>
              <a:rPr lang="en-US" sz="1700" dirty="0" smtClean="0">
                <a:solidFill>
                  <a:srgbClr val="002060"/>
                </a:solidFill>
              </a:rPr>
              <a:t>contract/ equivalent </a:t>
            </a:r>
            <a:r>
              <a:rPr lang="en-US" sz="1700" dirty="0">
                <a:solidFill>
                  <a:srgbClr val="002060"/>
                </a:solidFill>
              </a:rPr>
              <a:t>appointing act and assigned to the </a:t>
            </a:r>
            <a:r>
              <a:rPr lang="en-US" sz="1700" dirty="0" smtClean="0">
                <a:solidFill>
                  <a:srgbClr val="002060"/>
                </a:solidFill>
              </a:rPr>
              <a:t>action</a:t>
            </a:r>
          </a:p>
          <a:p>
            <a:r>
              <a:rPr lang="en-US" sz="1700" dirty="0" smtClean="0">
                <a:solidFill>
                  <a:srgbClr val="002060"/>
                </a:solidFill>
              </a:rPr>
              <a:t>Salary costs </a:t>
            </a:r>
            <a:r>
              <a:rPr lang="en-US" sz="1700" dirty="0">
                <a:solidFill>
                  <a:srgbClr val="002060"/>
                </a:solidFill>
              </a:rPr>
              <a:t>must be actual and should not exceed the rates corresponding to the beneficiary's usual policy on </a:t>
            </a:r>
            <a:r>
              <a:rPr lang="en-US" sz="1700" dirty="0" smtClean="0">
                <a:solidFill>
                  <a:srgbClr val="002060"/>
                </a:solidFill>
              </a:rPr>
              <a:t>remuneration </a:t>
            </a:r>
            <a:endParaRPr lang="en-US" sz="1700" dirty="0">
              <a:solidFill>
                <a:srgbClr val="002060"/>
              </a:solidFill>
            </a:endParaRPr>
          </a:p>
          <a:p>
            <a:r>
              <a:rPr lang="en-GB" sz="1700" dirty="0" smtClean="0">
                <a:solidFill>
                  <a:srgbClr val="002060"/>
                </a:solidFill>
              </a:rPr>
              <a:t>Backed </a:t>
            </a:r>
            <a:r>
              <a:rPr lang="en-GB" sz="1700" dirty="0">
                <a:solidFill>
                  <a:srgbClr val="002060"/>
                </a:solidFill>
              </a:rPr>
              <a:t>by </a:t>
            </a:r>
            <a:r>
              <a:rPr lang="en-GB" sz="1700" dirty="0" smtClean="0">
                <a:solidFill>
                  <a:srgbClr val="002060"/>
                </a:solidFill>
              </a:rPr>
              <a:t>appropriate documentation (contracts, payslips, etc.)</a:t>
            </a:r>
          </a:p>
          <a:p>
            <a:r>
              <a:rPr lang="en-US" sz="1700" dirty="0" smtClean="0">
                <a:solidFill>
                  <a:srgbClr val="002060"/>
                </a:solidFill>
              </a:rPr>
              <a:t>Actual time </a:t>
            </a:r>
            <a:r>
              <a:rPr lang="en-US" sz="1700" dirty="0">
                <a:solidFill>
                  <a:srgbClr val="002060"/>
                </a:solidFill>
              </a:rPr>
              <a:t>spent on the action </a:t>
            </a:r>
            <a:r>
              <a:rPr lang="en-US" sz="1700" dirty="0" smtClean="0">
                <a:solidFill>
                  <a:srgbClr val="002060"/>
                </a:solidFill>
              </a:rPr>
              <a:t>- recorded </a:t>
            </a:r>
            <a:r>
              <a:rPr lang="en-US" sz="1700" dirty="0">
                <a:solidFill>
                  <a:srgbClr val="002060"/>
                </a:solidFill>
              </a:rPr>
              <a:t>on </a:t>
            </a:r>
            <a:r>
              <a:rPr lang="en-US" sz="1700" dirty="0" smtClean="0">
                <a:solidFill>
                  <a:srgbClr val="002060"/>
                </a:solidFill>
              </a:rPr>
              <a:t>regular </a:t>
            </a:r>
            <a:r>
              <a:rPr lang="en-US" sz="1700" dirty="0">
                <a:solidFill>
                  <a:srgbClr val="002060"/>
                </a:solidFill>
              </a:rPr>
              <a:t>basis using timesheets or an equivalent time registration system established </a:t>
            </a:r>
            <a:endParaRPr lang="en-US" sz="1700" dirty="0" smtClean="0">
              <a:solidFill>
                <a:srgbClr val="002060"/>
              </a:solidFill>
            </a:endParaRPr>
          </a:p>
          <a:p>
            <a:r>
              <a:rPr lang="en-US" sz="1700" dirty="0" smtClean="0">
                <a:solidFill>
                  <a:srgbClr val="002060"/>
                </a:solidFill>
              </a:rPr>
              <a:t>Presented with categories of </a:t>
            </a:r>
            <a:r>
              <a:rPr lang="en-US" sz="1700" dirty="0">
                <a:solidFill>
                  <a:srgbClr val="002060"/>
                </a:solidFill>
              </a:rPr>
              <a:t>staff according to their role in the project </a:t>
            </a:r>
            <a:r>
              <a:rPr lang="en-US" sz="1700" dirty="0" smtClean="0">
                <a:solidFill>
                  <a:srgbClr val="002060"/>
                </a:solidFill>
              </a:rPr>
              <a:t>(Coordinator</a:t>
            </a:r>
            <a:r>
              <a:rPr lang="en-US" sz="1700" dirty="0">
                <a:solidFill>
                  <a:srgbClr val="002060"/>
                </a:solidFill>
              </a:rPr>
              <a:t>, Project manager, etc</a:t>
            </a:r>
            <a:r>
              <a:rPr lang="en-US" sz="1700" dirty="0" smtClean="0">
                <a:solidFill>
                  <a:srgbClr val="002060"/>
                </a:solidFill>
              </a:rPr>
              <a:t>.)</a:t>
            </a:r>
          </a:p>
          <a:p>
            <a:r>
              <a:rPr lang="en-US" sz="1700" dirty="0">
                <a:solidFill>
                  <a:srgbClr val="002060"/>
                </a:solidFill>
              </a:rPr>
              <a:t>Allocation of staff members </a:t>
            </a:r>
            <a:r>
              <a:rPr lang="en-US" sz="1700" dirty="0" smtClean="0">
                <a:solidFill>
                  <a:srgbClr val="002060"/>
                </a:solidFill>
              </a:rPr>
              <a:t>- reasonable </a:t>
            </a:r>
            <a:r>
              <a:rPr lang="en-US" sz="1700" dirty="0">
                <a:solidFill>
                  <a:srgbClr val="002060"/>
                </a:solidFill>
              </a:rPr>
              <a:t>in comparison to the workload imposed with the implementation of the </a:t>
            </a:r>
            <a:r>
              <a:rPr lang="en-US" sz="1700" dirty="0" smtClean="0">
                <a:solidFill>
                  <a:srgbClr val="002060"/>
                </a:solidFill>
              </a:rPr>
              <a:t>Project</a:t>
            </a:r>
          </a:p>
          <a:p>
            <a:pPr marL="0" indent="0">
              <a:buNone/>
            </a:pPr>
            <a:endParaRPr lang="en-US" sz="1700" dirty="0" smtClean="0">
              <a:solidFill>
                <a:srgbClr val="002060"/>
              </a:solidFill>
            </a:endParaRPr>
          </a:p>
        </p:txBody>
      </p:sp>
    </p:spTree>
    <p:extLst>
      <p:ext uri="{BB962C8B-B14F-4D97-AF65-F5344CB8AC3E}">
        <p14:creationId xmlns:p14="http://schemas.microsoft.com/office/powerpoint/2010/main" val="2324785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solidFill>
                  <a:srgbClr val="002060"/>
                </a:solidFill>
              </a:rPr>
              <a:t>Budget Heading 1 – Human Resources</a:t>
            </a:r>
            <a:br>
              <a:rPr lang="en-US" sz="3000" dirty="0" smtClean="0">
                <a:solidFill>
                  <a:srgbClr val="002060"/>
                </a:solidFill>
              </a:rPr>
            </a:br>
            <a:r>
              <a:rPr lang="en-US" sz="3000" dirty="0" smtClean="0">
                <a:solidFill>
                  <a:srgbClr val="002060"/>
                </a:solidFill>
              </a:rPr>
              <a:t>Salaries</a:t>
            </a:r>
            <a:endParaRPr lang="en-US" sz="3000" dirty="0">
              <a:solidFill>
                <a:srgbClr val="002060"/>
              </a:solidFill>
            </a:endParaRPr>
          </a:p>
        </p:txBody>
      </p:sp>
      <p:sp>
        <p:nvSpPr>
          <p:cNvPr id="3" name="Content Placeholder 2"/>
          <p:cNvSpPr>
            <a:spLocks noGrp="1"/>
          </p:cNvSpPr>
          <p:nvPr>
            <p:ph idx="1"/>
          </p:nvPr>
        </p:nvSpPr>
        <p:spPr>
          <a:xfrm>
            <a:off x="251520" y="1600200"/>
            <a:ext cx="8892480" cy="4525963"/>
          </a:xfrm>
        </p:spPr>
        <p:txBody>
          <a:bodyPr>
            <a:noAutofit/>
          </a:bodyPr>
          <a:lstStyle/>
          <a:p>
            <a:pPr>
              <a:lnSpc>
                <a:spcPct val="120000"/>
              </a:lnSpc>
              <a:spcBef>
                <a:spcPts val="300"/>
              </a:spcBef>
            </a:pPr>
            <a:r>
              <a:rPr lang="en-US" sz="1800" dirty="0" smtClean="0">
                <a:solidFill>
                  <a:srgbClr val="002060"/>
                </a:solidFill>
              </a:rPr>
              <a:t>Supporting </a:t>
            </a:r>
            <a:r>
              <a:rPr lang="en-US" sz="1800" dirty="0">
                <a:solidFill>
                  <a:srgbClr val="002060"/>
                </a:solidFill>
              </a:rPr>
              <a:t>documents proving historical rates might be requested by the Contracting Authority prior contract award</a:t>
            </a:r>
          </a:p>
          <a:p>
            <a:pPr>
              <a:lnSpc>
                <a:spcPct val="120000"/>
              </a:lnSpc>
              <a:spcBef>
                <a:spcPts val="300"/>
              </a:spcBef>
            </a:pPr>
            <a:r>
              <a:rPr lang="en-US" sz="1800" dirty="0" smtClean="0">
                <a:solidFill>
                  <a:srgbClr val="002060"/>
                </a:solidFill>
              </a:rPr>
              <a:t>If </a:t>
            </a:r>
            <a:r>
              <a:rPr lang="en-US" sz="1800" dirty="0">
                <a:solidFill>
                  <a:srgbClr val="002060"/>
                </a:solidFill>
              </a:rPr>
              <a:t>project team members are not working </a:t>
            </a:r>
            <a:r>
              <a:rPr lang="en-US" sz="1800" dirty="0" smtClean="0">
                <a:solidFill>
                  <a:srgbClr val="002060"/>
                </a:solidFill>
              </a:rPr>
              <a:t>full-time on the project, </a:t>
            </a:r>
            <a:r>
              <a:rPr lang="en-US" sz="1800" dirty="0">
                <a:solidFill>
                  <a:srgbClr val="002060"/>
                </a:solidFill>
              </a:rPr>
              <a:t>the percentage of their engagement should be indicated alongside the item description</a:t>
            </a:r>
          </a:p>
          <a:p>
            <a:pPr>
              <a:lnSpc>
                <a:spcPct val="120000"/>
              </a:lnSpc>
              <a:spcBef>
                <a:spcPts val="300"/>
              </a:spcBef>
            </a:pPr>
            <a:r>
              <a:rPr lang="en-US" sz="1800" dirty="0">
                <a:solidFill>
                  <a:srgbClr val="002060"/>
                </a:solidFill>
              </a:rPr>
              <a:t>The percentage of involvement should be reflected under the number of units, not under unit value</a:t>
            </a:r>
          </a:p>
          <a:p>
            <a:pPr>
              <a:lnSpc>
                <a:spcPct val="120000"/>
              </a:lnSpc>
              <a:spcBef>
                <a:spcPts val="300"/>
              </a:spcBef>
            </a:pPr>
            <a:r>
              <a:rPr lang="en-US" sz="1800" dirty="0">
                <a:solidFill>
                  <a:srgbClr val="002060"/>
                </a:solidFill>
              </a:rPr>
              <a:t>Present full gross salaries under unit value, including all contributions, according to applicable laws </a:t>
            </a:r>
          </a:p>
          <a:p>
            <a:pPr>
              <a:lnSpc>
                <a:spcPct val="120000"/>
              </a:lnSpc>
              <a:spcBef>
                <a:spcPts val="300"/>
              </a:spcBef>
            </a:pPr>
            <a:r>
              <a:rPr lang="en-US" sz="1800" dirty="0">
                <a:solidFill>
                  <a:srgbClr val="002060"/>
                </a:solidFill>
              </a:rPr>
              <a:t>Budgeted salaries should present those normally borne by the </a:t>
            </a:r>
            <a:r>
              <a:rPr lang="en-US" sz="1800" dirty="0" smtClean="0">
                <a:solidFill>
                  <a:srgbClr val="002060"/>
                </a:solidFill>
              </a:rPr>
              <a:t>Applicants</a:t>
            </a:r>
          </a:p>
          <a:p>
            <a:pPr marL="0" indent="0">
              <a:lnSpc>
                <a:spcPct val="120000"/>
              </a:lnSpc>
              <a:spcBef>
                <a:spcPts val="300"/>
              </a:spcBef>
              <a:buNone/>
            </a:pPr>
            <a:endParaRPr lang="en-US" sz="1800" dirty="0">
              <a:solidFill>
                <a:srgbClr val="002060"/>
              </a:solidFill>
            </a:endParaRPr>
          </a:p>
        </p:txBody>
      </p:sp>
    </p:spTree>
    <p:extLst>
      <p:ext uri="{BB962C8B-B14F-4D97-AF65-F5344CB8AC3E}">
        <p14:creationId xmlns:p14="http://schemas.microsoft.com/office/powerpoint/2010/main" val="5313411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solidFill>
                  <a:srgbClr val="002060"/>
                </a:solidFill>
              </a:rPr>
              <a:t>Project budget and justification of the budget, Example, BH 1 - </a:t>
            </a:r>
            <a:r>
              <a:rPr lang="en-US" sz="3000" dirty="0" smtClean="0">
                <a:solidFill>
                  <a:srgbClr val="002060"/>
                </a:solidFill>
              </a:rPr>
              <a:t>Salaries</a:t>
            </a:r>
            <a:endParaRPr lang="en-US" sz="3000" dirty="0">
              <a:solidFill>
                <a:srgbClr val="00206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99709207"/>
              </p:ext>
            </p:extLst>
          </p:nvPr>
        </p:nvGraphicFramePr>
        <p:xfrm>
          <a:off x="179510" y="1600200"/>
          <a:ext cx="8712970" cy="4481664"/>
        </p:xfrm>
        <a:graphic>
          <a:graphicData uri="http://schemas.openxmlformats.org/drawingml/2006/table">
            <a:tbl>
              <a:tblPr firstRow="1" bandRow="1">
                <a:tableStyleId>{5C22544A-7EE6-4342-B048-85BDC9FD1C3A}</a:tableStyleId>
              </a:tblPr>
              <a:tblGrid>
                <a:gridCol w="1244710">
                  <a:extLst>
                    <a:ext uri="{9D8B030D-6E8A-4147-A177-3AD203B41FA5}">
                      <a16:colId xmlns:a16="http://schemas.microsoft.com/office/drawing/2014/main" val="1635660444"/>
                    </a:ext>
                  </a:extLst>
                </a:gridCol>
                <a:gridCol w="699508">
                  <a:extLst>
                    <a:ext uri="{9D8B030D-6E8A-4147-A177-3AD203B41FA5}">
                      <a16:colId xmlns:a16="http://schemas.microsoft.com/office/drawing/2014/main" val="4007895633"/>
                    </a:ext>
                  </a:extLst>
                </a:gridCol>
                <a:gridCol w="648072">
                  <a:extLst>
                    <a:ext uri="{9D8B030D-6E8A-4147-A177-3AD203B41FA5}">
                      <a16:colId xmlns:a16="http://schemas.microsoft.com/office/drawing/2014/main" val="3493484988"/>
                    </a:ext>
                  </a:extLst>
                </a:gridCol>
                <a:gridCol w="648072">
                  <a:extLst>
                    <a:ext uri="{9D8B030D-6E8A-4147-A177-3AD203B41FA5}">
                      <a16:colId xmlns:a16="http://schemas.microsoft.com/office/drawing/2014/main" val="3715551674"/>
                    </a:ext>
                  </a:extLst>
                </a:gridCol>
                <a:gridCol w="720080">
                  <a:extLst>
                    <a:ext uri="{9D8B030D-6E8A-4147-A177-3AD203B41FA5}">
                      <a16:colId xmlns:a16="http://schemas.microsoft.com/office/drawing/2014/main" val="3174910097"/>
                    </a:ext>
                  </a:extLst>
                </a:gridCol>
                <a:gridCol w="2520280">
                  <a:extLst>
                    <a:ext uri="{9D8B030D-6E8A-4147-A177-3AD203B41FA5}">
                      <a16:colId xmlns:a16="http://schemas.microsoft.com/office/drawing/2014/main" val="494947354"/>
                    </a:ext>
                  </a:extLst>
                </a:gridCol>
                <a:gridCol w="2232248">
                  <a:extLst>
                    <a:ext uri="{9D8B030D-6E8A-4147-A177-3AD203B41FA5}">
                      <a16:colId xmlns:a16="http://schemas.microsoft.com/office/drawing/2014/main" val="447730473"/>
                    </a:ext>
                  </a:extLst>
                </a:gridCol>
              </a:tblGrid>
              <a:tr h="257451">
                <a:tc rowSpan="2">
                  <a:txBody>
                    <a:bodyPr/>
                    <a:lstStyle/>
                    <a:p>
                      <a:pPr algn="ctr" fontAlgn="ctr"/>
                      <a:r>
                        <a:rPr lang="en-US" sz="800" b="1" i="0" u="none" strike="noStrike" dirty="0">
                          <a:effectLst/>
                          <a:latin typeface="Arial" panose="020B0604020202020204" pitchFamily="34" charset="0"/>
                        </a:rPr>
                        <a:t>Costs</a:t>
                      </a:r>
                    </a:p>
                  </a:txBody>
                  <a:tcPr marL="7620" marR="7620" marT="7620" marB="0" anchor="ctr"/>
                </a:tc>
                <a:tc rowSpan="2">
                  <a:txBody>
                    <a:bodyPr/>
                    <a:lstStyle/>
                    <a:p>
                      <a:pPr algn="ctr" fontAlgn="ctr"/>
                      <a:r>
                        <a:rPr lang="en-US" sz="800" b="1" i="0" u="none" strike="noStrike" dirty="0">
                          <a:effectLst/>
                          <a:latin typeface="Arial" panose="020B0604020202020204" pitchFamily="34" charset="0"/>
                        </a:rPr>
                        <a:t>Unit </a:t>
                      </a:r>
                    </a:p>
                  </a:txBody>
                  <a:tcPr marL="7620" marR="7620" marT="7620" marB="0" anchor="ctr"/>
                </a:tc>
                <a:tc rowSpan="2">
                  <a:txBody>
                    <a:bodyPr/>
                    <a:lstStyle/>
                    <a:p>
                      <a:pPr algn="ctr" fontAlgn="ctr"/>
                      <a:r>
                        <a:rPr lang="en-US" sz="800" b="1" i="0" u="none" strike="noStrike" dirty="0">
                          <a:effectLst/>
                          <a:latin typeface="Arial" panose="020B0604020202020204" pitchFamily="34" charset="0"/>
                        </a:rPr>
                        <a:t># of units</a:t>
                      </a:r>
                    </a:p>
                  </a:txBody>
                  <a:tcPr marL="7620" marR="7620" marT="7620" marB="0" anchor="ctr"/>
                </a:tc>
                <a:tc rowSpan="2">
                  <a:txBody>
                    <a:bodyPr/>
                    <a:lstStyle/>
                    <a:p>
                      <a:pPr algn="ctr" fontAlgn="ctr"/>
                      <a:r>
                        <a:rPr lang="en-US" sz="800" b="1" i="0" u="none" strike="noStrike">
                          <a:effectLst/>
                          <a:latin typeface="Arial" panose="020B0604020202020204" pitchFamily="34" charset="0"/>
                        </a:rPr>
                        <a:t>Unit value</a:t>
                      </a:r>
                      <a:br>
                        <a:rPr lang="en-US" sz="800" b="1" i="0" u="none" strike="noStrike">
                          <a:effectLst/>
                          <a:latin typeface="Arial" panose="020B0604020202020204" pitchFamily="34" charset="0"/>
                        </a:rPr>
                      </a:br>
                      <a:r>
                        <a:rPr lang="en-US" sz="800" b="1" i="0" u="none" strike="noStrike">
                          <a:effectLst/>
                          <a:latin typeface="Arial" panose="020B0604020202020204" pitchFamily="34" charset="0"/>
                        </a:rPr>
                        <a:t>(in EUR)</a:t>
                      </a:r>
                    </a:p>
                  </a:txBody>
                  <a:tcPr marL="7620" marR="7620" marT="7620" marB="0" anchor="ctr"/>
                </a:tc>
                <a:tc rowSpan="2">
                  <a:txBody>
                    <a:bodyPr/>
                    <a:lstStyle/>
                    <a:p>
                      <a:pPr algn="ctr" fontAlgn="ctr"/>
                      <a:r>
                        <a:rPr lang="en-US" sz="800" b="1" i="0" u="none" strike="noStrike">
                          <a:effectLst/>
                          <a:latin typeface="Arial" panose="020B0604020202020204" pitchFamily="34" charset="0"/>
                        </a:rPr>
                        <a:t>Total Cost</a:t>
                      </a:r>
                      <a:br>
                        <a:rPr lang="en-US" sz="800" b="1" i="0" u="none" strike="noStrike">
                          <a:effectLst/>
                          <a:latin typeface="Arial" panose="020B0604020202020204" pitchFamily="34" charset="0"/>
                        </a:rPr>
                      </a:br>
                      <a:r>
                        <a:rPr lang="en-US" sz="800" b="1" i="0" u="none" strike="noStrike">
                          <a:effectLst/>
                          <a:latin typeface="Arial" panose="020B0604020202020204" pitchFamily="34" charset="0"/>
                        </a:rPr>
                        <a:t>(in EUR)</a:t>
                      </a:r>
                    </a:p>
                  </a:txBody>
                  <a:tcPr marL="7620" marR="7620" marT="7620" marB="0" anchor="ctr"/>
                </a:tc>
                <a:tc>
                  <a:txBody>
                    <a:bodyPr/>
                    <a:lstStyle/>
                    <a:p>
                      <a:pPr algn="ctr" fontAlgn="ctr"/>
                      <a:r>
                        <a:rPr lang="en-US" sz="800" b="1" i="0" u="none" strike="noStrike" dirty="0">
                          <a:effectLst/>
                          <a:latin typeface="Arial" panose="020B0604020202020204" pitchFamily="34" charset="0"/>
                        </a:rPr>
                        <a:t>Clarification of the budget items</a:t>
                      </a:r>
                    </a:p>
                  </a:txBody>
                  <a:tcPr marL="7620" marR="7620" marT="7620" marB="0" anchor="ctr"/>
                </a:tc>
                <a:tc>
                  <a:txBody>
                    <a:bodyPr/>
                    <a:lstStyle/>
                    <a:p>
                      <a:pPr algn="ctr" fontAlgn="ctr"/>
                      <a:r>
                        <a:rPr lang="en-US" sz="800" b="1" i="0" u="none" strike="noStrike" dirty="0">
                          <a:effectLst/>
                          <a:latin typeface="Arial" panose="020B0604020202020204" pitchFamily="34" charset="0"/>
                        </a:rPr>
                        <a:t>Justification of the estimated costs</a:t>
                      </a:r>
                    </a:p>
                  </a:txBody>
                  <a:tcPr marL="7620" marR="7620" marT="7620" marB="0" anchor="ctr"/>
                </a:tc>
                <a:extLst>
                  <a:ext uri="{0D108BD9-81ED-4DB2-BD59-A6C34878D82A}">
                    <a16:rowId xmlns:a16="http://schemas.microsoft.com/office/drawing/2014/main" val="1430018905"/>
                  </a:ext>
                </a:extLst>
              </a:tr>
              <a:tr h="476276">
                <a:tc vMerge="1">
                  <a:txBody>
                    <a:bodyPr/>
                    <a:lstStyle/>
                    <a:p>
                      <a:pPr algn="ctr" fontAlgn="ctr"/>
                      <a:endParaRPr lang="en-US" sz="800" b="1" i="0" u="none" strike="noStrike" dirty="0">
                        <a:effectLst/>
                        <a:latin typeface="Arial" panose="020B0604020202020204" pitchFamily="34" charset="0"/>
                      </a:endParaRPr>
                    </a:p>
                  </a:txBody>
                  <a:tcPr marL="7620" marR="7620" marT="7620"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800" b="0" i="1" u="none" strike="noStrike">
                          <a:effectLst/>
                          <a:latin typeface="Arial" panose="020B0604020202020204" pitchFamily="34" charset="0"/>
                        </a:rPr>
                        <a:t>Provide a narrative clarification of each budget item demonstrating the necessity of the costs and how they relate to the project (e.g. through references to the activities and/or results in the Project Description).</a:t>
                      </a:r>
                    </a:p>
                  </a:txBody>
                  <a:tcPr marL="7620" marR="7620" marT="7620" marB="0" anchor="ctr"/>
                </a:tc>
                <a:tc>
                  <a:txBody>
                    <a:bodyPr/>
                    <a:lstStyle/>
                    <a:p>
                      <a:pPr algn="ctr" fontAlgn="ctr"/>
                      <a:r>
                        <a:rPr lang="en-US" sz="800" b="0" i="1" u="none" strike="noStrike" dirty="0">
                          <a:effectLst/>
                          <a:latin typeface="Arial" panose="020B0604020202020204" pitchFamily="34" charset="0"/>
                        </a:rPr>
                        <a:t>Provide a justification of the calculation of the estimated costs. </a:t>
                      </a:r>
                    </a:p>
                  </a:txBody>
                  <a:tcPr marL="7620" marR="7620" marT="7620" marB="0" anchor="ctr"/>
                </a:tc>
                <a:extLst>
                  <a:ext uri="{0D108BD9-81ED-4DB2-BD59-A6C34878D82A}">
                    <a16:rowId xmlns:a16="http://schemas.microsoft.com/office/drawing/2014/main" val="934937943"/>
                  </a:ext>
                </a:extLst>
              </a:tr>
              <a:tr h="257451">
                <a:tc>
                  <a:txBody>
                    <a:bodyPr/>
                    <a:lstStyle/>
                    <a:p>
                      <a:pPr algn="l" fontAlgn="ctr"/>
                      <a:r>
                        <a:rPr lang="en-US" sz="800" b="1" i="0" u="none" strike="noStrike" dirty="0">
                          <a:solidFill>
                            <a:srgbClr val="000000"/>
                          </a:solidFill>
                          <a:effectLst/>
                          <a:latin typeface="Arial" panose="020B0604020202020204" pitchFamily="34" charset="0"/>
                        </a:rPr>
                        <a:t>1. Human Resources</a:t>
                      </a:r>
                    </a:p>
                  </a:txBody>
                  <a:tcPr marL="7620" marR="7620" marT="7620" marB="0" anchor="ctr"/>
                </a:tc>
                <a:tc>
                  <a:txBody>
                    <a:bodyPr/>
                    <a:lstStyle/>
                    <a:p>
                      <a:pPr algn="ctr" fontAlgn="ctr"/>
                      <a:endParaRPr lang="en-US" sz="800" b="1" i="0" u="none" strike="noStrike" dirty="0">
                        <a:effectLst/>
                        <a:latin typeface="Arial" panose="020B0604020202020204" pitchFamily="34" charset="0"/>
                      </a:endParaRPr>
                    </a:p>
                  </a:txBody>
                  <a:tcPr marL="7620" marR="7620" marT="7620" marB="0" anchor="ctr"/>
                </a:tc>
                <a:tc>
                  <a:txBody>
                    <a:bodyPr/>
                    <a:lstStyle/>
                    <a:p>
                      <a:pPr algn="l" fontAlgn="ctr"/>
                      <a:endParaRPr lang="en-US" sz="800" b="1" i="0" u="none" strike="noStrike">
                        <a:effectLst/>
                        <a:latin typeface="Arial" panose="020B0604020202020204" pitchFamily="34" charset="0"/>
                      </a:endParaRPr>
                    </a:p>
                  </a:txBody>
                  <a:tcPr marL="7620" marR="7620" marT="7620" marB="0" anchor="ctr"/>
                </a:tc>
                <a:tc>
                  <a:txBody>
                    <a:bodyPr/>
                    <a:lstStyle/>
                    <a:p>
                      <a:pPr algn="l" fontAlgn="ctr"/>
                      <a:endParaRPr lang="en-US" sz="800" b="1" i="0" u="none" strike="noStrike">
                        <a:effectLst/>
                        <a:latin typeface="Arial" panose="020B0604020202020204" pitchFamily="34" charset="0"/>
                      </a:endParaRPr>
                    </a:p>
                  </a:txBody>
                  <a:tcPr marL="7620" marR="7620" marT="7620" marB="0" anchor="ctr"/>
                </a:tc>
                <a:tc>
                  <a:txBody>
                    <a:bodyPr/>
                    <a:lstStyle/>
                    <a:p>
                      <a:pPr algn="l" fontAlgn="ctr"/>
                      <a:endParaRPr lang="en-US" sz="800" b="1" i="0" u="none" strike="noStrike">
                        <a:effectLst/>
                        <a:latin typeface="Arial" panose="020B0604020202020204" pitchFamily="34" charset="0"/>
                      </a:endParaRPr>
                    </a:p>
                  </a:txBody>
                  <a:tcPr marL="7620" marR="7620" marT="7620" marB="0" anchor="ctr"/>
                </a:tc>
                <a:tc>
                  <a:txBody>
                    <a:bodyPr/>
                    <a:lstStyle/>
                    <a:p>
                      <a:pPr algn="l" fontAlgn="ctr"/>
                      <a:endParaRPr lang="en-US" sz="800" b="1" i="0" u="none" strike="noStrike">
                        <a:effectLst/>
                        <a:latin typeface="Arial" panose="020B0604020202020204" pitchFamily="34" charset="0"/>
                      </a:endParaRPr>
                    </a:p>
                  </a:txBody>
                  <a:tcPr marL="7620" marR="7620" marT="7620" marB="0" anchor="ctr"/>
                </a:tc>
                <a:tc>
                  <a:txBody>
                    <a:bodyPr/>
                    <a:lstStyle/>
                    <a:p>
                      <a:pPr algn="l" fontAlgn="ctr"/>
                      <a:endParaRPr lang="en-US" sz="800" b="1" i="0" u="none" strike="noStrike">
                        <a:effectLst/>
                        <a:latin typeface="Arial" panose="020B0604020202020204" pitchFamily="34" charset="0"/>
                      </a:endParaRPr>
                    </a:p>
                  </a:txBody>
                  <a:tcPr marL="7620" marR="7620" marT="7620" marB="0" anchor="ctr"/>
                </a:tc>
                <a:extLst>
                  <a:ext uri="{0D108BD9-81ED-4DB2-BD59-A6C34878D82A}">
                    <a16:rowId xmlns:a16="http://schemas.microsoft.com/office/drawing/2014/main" val="1483518266"/>
                  </a:ext>
                </a:extLst>
              </a:tr>
              <a:tr h="476276">
                <a:tc>
                  <a:txBody>
                    <a:bodyPr/>
                    <a:lstStyle/>
                    <a:p>
                      <a:pPr algn="l" fontAlgn="ctr"/>
                      <a:r>
                        <a:rPr lang="en-US" sz="800" b="0" i="0" u="none" strike="noStrike">
                          <a:effectLst/>
                          <a:latin typeface="Arial" panose="020B0604020202020204" pitchFamily="34" charset="0"/>
                        </a:rPr>
                        <a:t>1.1 Salaries (gross salaries including social security charges and other related costs, local staff)</a:t>
                      </a:r>
                    </a:p>
                  </a:txBody>
                  <a:tcPr marL="7620" marR="7620" marT="7620" marB="0" anchor="ctr"/>
                </a:tc>
                <a:tc>
                  <a:txBody>
                    <a:bodyPr/>
                    <a:lstStyle/>
                    <a:p>
                      <a:pPr algn="ctr"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dirty="0">
                        <a:effectLst/>
                        <a:latin typeface="Arial" panose="020B0604020202020204" pitchFamily="34" charset="0"/>
                      </a:endParaRPr>
                    </a:p>
                  </a:txBody>
                  <a:tcPr marL="7620" marR="7620" marT="7620" marB="0" anchor="ctr"/>
                </a:tc>
                <a:tc>
                  <a:txBody>
                    <a:bodyPr/>
                    <a:lstStyle/>
                    <a:p>
                      <a:pPr algn="l" fontAlgn="ctr"/>
                      <a:endParaRPr lang="en-US" sz="800" b="0" i="0" u="none" strike="noStrike" dirty="0">
                        <a:solidFill>
                          <a:srgbClr val="FF0000"/>
                        </a:solidFill>
                        <a:effectLst/>
                        <a:latin typeface="Arial" panose="020B0604020202020204" pitchFamily="34" charset="0"/>
                      </a:endParaRPr>
                    </a:p>
                  </a:txBody>
                  <a:tcPr marL="7620" marR="7620" marT="7620" marB="0" anchor="ctr"/>
                </a:tc>
                <a:tc>
                  <a:txBody>
                    <a:bodyPr/>
                    <a:lstStyle/>
                    <a:p>
                      <a:pPr algn="l" fontAlgn="ctr"/>
                      <a:endParaRPr lang="en-US" sz="800" b="0" i="0" u="none" strike="noStrike">
                        <a:solidFill>
                          <a:srgbClr val="FF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973390742"/>
                  </a:ext>
                </a:extLst>
              </a:tr>
              <a:tr h="257451">
                <a:tc>
                  <a:txBody>
                    <a:bodyPr/>
                    <a:lstStyle/>
                    <a:p>
                      <a:pPr algn="l" fontAlgn="ctr"/>
                      <a:r>
                        <a:rPr lang="en-US" sz="800" b="0" i="0" u="none" strike="noStrike">
                          <a:effectLst/>
                          <a:latin typeface="Arial" panose="020B0604020202020204" pitchFamily="34" charset="0"/>
                        </a:rPr>
                        <a:t>   1.1.1 Technical</a:t>
                      </a:r>
                    </a:p>
                  </a:txBody>
                  <a:tcPr marL="7620" marR="7620" marT="7620" marB="0" anchor="ctr"/>
                </a:tc>
                <a:tc>
                  <a:txBody>
                    <a:bodyPr/>
                    <a:lstStyle/>
                    <a:p>
                      <a:pPr algn="ctr" fontAlgn="ctr"/>
                      <a:r>
                        <a:rPr lang="en-US" sz="800" b="0" i="0" u="none" strike="noStrike">
                          <a:effectLst/>
                          <a:latin typeface="Arial" panose="020B0604020202020204" pitchFamily="34" charset="0"/>
                        </a:rPr>
                        <a:t>Per month</a:t>
                      </a: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dirty="0">
                        <a:solidFill>
                          <a:srgbClr val="FF0000"/>
                        </a:solidFill>
                        <a:effectLst/>
                        <a:latin typeface="Arial" panose="020B0604020202020204" pitchFamily="34" charset="0"/>
                      </a:endParaRPr>
                    </a:p>
                  </a:txBody>
                  <a:tcPr marL="7620" marR="7620" marT="7620" marB="0" anchor="ctr"/>
                </a:tc>
                <a:tc>
                  <a:txBody>
                    <a:bodyPr/>
                    <a:lstStyle/>
                    <a:p>
                      <a:pPr algn="l" fontAlgn="ctr"/>
                      <a:endParaRPr lang="en-US" sz="800" b="0" i="0" u="none" strike="noStrike">
                        <a:solidFill>
                          <a:srgbClr val="FF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557753601"/>
                  </a:ext>
                </a:extLst>
              </a:tr>
              <a:tr h="945224">
                <a:tc>
                  <a:txBody>
                    <a:bodyPr/>
                    <a:lstStyle/>
                    <a:p>
                      <a:pPr algn="l" fontAlgn="ctr"/>
                      <a:r>
                        <a:rPr lang="en-US" sz="800" b="0" i="0" u="none" strike="noStrike">
                          <a:solidFill>
                            <a:srgbClr val="FF0000"/>
                          </a:solidFill>
                          <a:effectLst/>
                          <a:latin typeface="Arial" panose="020B0604020202020204" pitchFamily="34" charset="0"/>
                        </a:rPr>
                        <a:t>Project manager 40%</a:t>
                      </a:r>
                    </a:p>
                  </a:txBody>
                  <a:tcPr marL="7620" marR="7620" marT="7620" marB="0" anchor="ctr"/>
                </a:tc>
                <a:tc>
                  <a:txBody>
                    <a:bodyPr/>
                    <a:lstStyle/>
                    <a:p>
                      <a:pPr algn="ctr" fontAlgn="ctr"/>
                      <a:r>
                        <a:rPr lang="en-US" sz="800" b="0" i="0" u="none" strike="noStrike">
                          <a:solidFill>
                            <a:srgbClr val="FF0000"/>
                          </a:solidFill>
                          <a:effectLst/>
                          <a:latin typeface="Arial" panose="020B0604020202020204" pitchFamily="34" charset="0"/>
                        </a:rPr>
                        <a:t>Per month</a:t>
                      </a:r>
                    </a:p>
                  </a:txBody>
                  <a:tcPr marL="7620" marR="7620" marT="7620" marB="0" anchor="ctr"/>
                </a:tc>
                <a:tc>
                  <a:txBody>
                    <a:bodyPr/>
                    <a:lstStyle/>
                    <a:p>
                      <a:pPr algn="r" fontAlgn="ctr"/>
                      <a:r>
                        <a:rPr lang="en-US" sz="800" b="0" i="0" u="none" strike="noStrike" dirty="0">
                          <a:solidFill>
                            <a:srgbClr val="FF0000"/>
                          </a:solidFill>
                          <a:effectLst/>
                          <a:latin typeface="Arial" panose="020B0604020202020204" pitchFamily="34" charset="0"/>
                        </a:rPr>
                        <a:t>4.8</a:t>
                      </a:r>
                    </a:p>
                  </a:txBody>
                  <a:tcPr marL="7620" marR="7620" marT="7620" marB="0" anchor="ctr"/>
                </a:tc>
                <a:tc>
                  <a:txBody>
                    <a:bodyPr/>
                    <a:lstStyle/>
                    <a:p>
                      <a:pPr algn="r" fontAlgn="ctr"/>
                      <a:r>
                        <a:rPr lang="en-US" sz="800" b="0" i="0" u="none" strike="noStrike" dirty="0">
                          <a:solidFill>
                            <a:srgbClr val="FF0000"/>
                          </a:solidFill>
                          <a:effectLst/>
                          <a:latin typeface="Arial" panose="020B0604020202020204" pitchFamily="34" charset="0"/>
                        </a:rPr>
                        <a:t>800</a:t>
                      </a:r>
                    </a:p>
                  </a:txBody>
                  <a:tcPr marL="7620" marR="7620" marT="7620" marB="0" anchor="ctr"/>
                </a:tc>
                <a:tc>
                  <a:txBody>
                    <a:bodyPr/>
                    <a:lstStyle/>
                    <a:p>
                      <a:pPr algn="r" fontAlgn="ctr"/>
                      <a:r>
                        <a:rPr lang="en-US" sz="800" b="0" i="0" u="none" strike="noStrike" dirty="0">
                          <a:solidFill>
                            <a:srgbClr val="FF0000"/>
                          </a:solidFill>
                          <a:effectLst/>
                          <a:latin typeface="Arial" panose="020B0604020202020204" pitchFamily="34" charset="0"/>
                        </a:rPr>
                        <a:t>3,840.00</a:t>
                      </a:r>
                    </a:p>
                  </a:txBody>
                  <a:tcPr marL="7620" marR="7620" marT="7620" marB="0" anchor="ctr"/>
                </a:tc>
                <a:tc>
                  <a:txBody>
                    <a:bodyPr/>
                    <a:lstStyle/>
                    <a:p>
                      <a:pPr algn="l" fontAlgn="ctr"/>
                      <a:r>
                        <a:rPr lang="en-US" sz="800" b="0" i="0" u="none" strike="noStrike" dirty="0">
                          <a:solidFill>
                            <a:srgbClr val="FF0000"/>
                          </a:solidFill>
                          <a:effectLst/>
                          <a:latin typeface="Arial" panose="020B0604020202020204" pitchFamily="34" charset="0"/>
                        </a:rPr>
                        <a:t>All activities A.1-A.6.</a:t>
                      </a:r>
                      <a:br>
                        <a:rPr lang="en-US" sz="800" b="0" i="0" u="none" strike="noStrike" dirty="0">
                          <a:solidFill>
                            <a:srgbClr val="FF0000"/>
                          </a:solidFill>
                          <a:effectLst/>
                          <a:latin typeface="Arial" panose="020B0604020202020204" pitchFamily="34" charset="0"/>
                        </a:rPr>
                      </a:br>
                      <a:r>
                        <a:rPr lang="en-US" sz="800" b="0" i="0" u="none" strike="noStrike" dirty="0">
                          <a:solidFill>
                            <a:srgbClr val="FF0000"/>
                          </a:solidFill>
                          <a:effectLst/>
                          <a:latin typeface="Arial" panose="020B0604020202020204" pitchFamily="34" charset="0"/>
                        </a:rPr>
                        <a:t>Project Coordinator with 40% of her/his working time will be assigned to the project. Project Coordinator will be responsible for the overall management of the project implementation. The Project Coordinator will be the main point of contact with the donor, and will also assure the highest quality of expertise and professionalism in all tasks and obligations. </a:t>
                      </a:r>
                    </a:p>
                  </a:txBody>
                  <a:tcPr marL="7620" marR="7620" marT="7620" marB="0" anchor="ctr"/>
                </a:tc>
                <a:tc>
                  <a:txBody>
                    <a:bodyPr/>
                    <a:lstStyle/>
                    <a:p>
                      <a:pPr algn="l" fontAlgn="ctr"/>
                      <a:r>
                        <a:rPr lang="en-US" sz="800" b="0" i="0" u="none" strike="noStrike" dirty="0">
                          <a:solidFill>
                            <a:srgbClr val="FF0000"/>
                          </a:solidFill>
                          <a:effectLst/>
                          <a:latin typeface="Arial" panose="020B0604020202020204" pitchFamily="34" charset="0"/>
                        </a:rPr>
                        <a:t>The salary that is budgeted for this position is in line with the project responsibilities and is corresponding to actual gross salaries including social security charges and other remuneration that are normally borne by the applicant for this position.  </a:t>
                      </a:r>
                    </a:p>
                  </a:txBody>
                  <a:tcPr marL="7620" marR="7620" marT="7620" marB="0" anchor="ctr"/>
                </a:tc>
                <a:extLst>
                  <a:ext uri="{0D108BD9-81ED-4DB2-BD59-A6C34878D82A}">
                    <a16:rowId xmlns:a16="http://schemas.microsoft.com/office/drawing/2014/main" val="3496496840"/>
                  </a:ext>
                </a:extLst>
              </a:tr>
              <a:tr h="257451">
                <a:tc>
                  <a:txBody>
                    <a:bodyPr/>
                    <a:lstStyle/>
                    <a:p>
                      <a:pPr algn="l" fontAlgn="ctr"/>
                      <a:r>
                        <a:rPr lang="en-US" sz="800" b="0" i="0" u="none" strike="noStrike">
                          <a:effectLst/>
                          <a:latin typeface="Arial" panose="020B0604020202020204" pitchFamily="34" charset="0"/>
                        </a:rPr>
                        <a:t>   1.1.2 Administrative/ support staff</a:t>
                      </a:r>
                    </a:p>
                  </a:txBody>
                  <a:tcPr marL="7620" marR="7620" marT="7620" marB="0" anchor="ctr"/>
                </a:tc>
                <a:tc>
                  <a:txBody>
                    <a:bodyPr/>
                    <a:lstStyle/>
                    <a:p>
                      <a:pPr algn="ctr" fontAlgn="ctr"/>
                      <a:r>
                        <a:rPr lang="en-US" sz="800" b="0" i="0" u="none" strike="noStrike">
                          <a:effectLst/>
                          <a:latin typeface="Arial" panose="020B0604020202020204" pitchFamily="34" charset="0"/>
                        </a:rPr>
                        <a:t>Per month</a:t>
                      </a: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dirty="0">
                        <a:effectLst/>
                        <a:latin typeface="Arial" panose="020B0604020202020204" pitchFamily="34" charset="0"/>
                      </a:endParaRPr>
                    </a:p>
                  </a:txBody>
                  <a:tcPr marL="7620" marR="7620" marT="7620" marB="0" anchor="ctr"/>
                </a:tc>
                <a:tc>
                  <a:txBody>
                    <a:bodyPr/>
                    <a:lstStyle/>
                    <a:p>
                      <a:pPr algn="l" fontAlgn="ctr"/>
                      <a:endParaRPr lang="en-US" sz="800" b="0" i="0" u="none" strike="noStrike">
                        <a:solidFill>
                          <a:srgbClr val="FF0000"/>
                        </a:solidFill>
                        <a:effectLst/>
                        <a:latin typeface="Arial" panose="020B0604020202020204" pitchFamily="34" charset="0"/>
                      </a:endParaRPr>
                    </a:p>
                  </a:txBody>
                  <a:tcPr marL="7620" marR="7620" marT="7620" marB="0" anchor="ctr"/>
                </a:tc>
                <a:tc>
                  <a:txBody>
                    <a:bodyPr/>
                    <a:lstStyle/>
                    <a:p>
                      <a:pPr algn="l" fontAlgn="ctr"/>
                      <a:endParaRPr lang="en-US" sz="800" b="0" i="0" u="none" strike="noStrike" dirty="0">
                        <a:solidFill>
                          <a:srgbClr val="FF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08972706"/>
                  </a:ext>
                </a:extLst>
              </a:tr>
              <a:tr h="710750">
                <a:tc>
                  <a:txBody>
                    <a:bodyPr/>
                    <a:lstStyle/>
                    <a:p>
                      <a:pPr algn="l" fontAlgn="ctr"/>
                      <a:r>
                        <a:rPr lang="en-US" sz="800" b="0" i="0" u="none" strike="noStrike">
                          <a:solidFill>
                            <a:srgbClr val="FF0000"/>
                          </a:solidFill>
                          <a:effectLst/>
                          <a:latin typeface="Arial" panose="020B0604020202020204" pitchFamily="34" charset="0"/>
                        </a:rPr>
                        <a:t>Finance Officer 10%</a:t>
                      </a:r>
                    </a:p>
                  </a:txBody>
                  <a:tcPr marL="7620" marR="7620" marT="7620" marB="0" anchor="ctr"/>
                </a:tc>
                <a:tc>
                  <a:txBody>
                    <a:bodyPr/>
                    <a:lstStyle/>
                    <a:p>
                      <a:pPr algn="ctr" fontAlgn="ctr"/>
                      <a:r>
                        <a:rPr lang="en-US" sz="800" b="0" i="0" u="none" strike="noStrike">
                          <a:solidFill>
                            <a:srgbClr val="FF0000"/>
                          </a:solidFill>
                          <a:effectLst/>
                          <a:latin typeface="Arial" panose="020B0604020202020204" pitchFamily="34" charset="0"/>
                        </a:rPr>
                        <a:t>Per month</a:t>
                      </a:r>
                    </a:p>
                  </a:txBody>
                  <a:tcPr marL="7620" marR="7620" marT="7620" marB="0" anchor="ctr"/>
                </a:tc>
                <a:tc>
                  <a:txBody>
                    <a:bodyPr/>
                    <a:lstStyle/>
                    <a:p>
                      <a:pPr algn="r" fontAlgn="ctr"/>
                      <a:r>
                        <a:rPr lang="en-US" sz="800" b="0" i="0" u="none" strike="noStrike">
                          <a:solidFill>
                            <a:srgbClr val="FF0000"/>
                          </a:solidFill>
                          <a:effectLst/>
                          <a:latin typeface="Arial" panose="020B0604020202020204" pitchFamily="34" charset="0"/>
                        </a:rPr>
                        <a:t>1.2</a:t>
                      </a:r>
                    </a:p>
                  </a:txBody>
                  <a:tcPr marL="7620" marR="7620" marT="7620" marB="0" anchor="ctr"/>
                </a:tc>
                <a:tc>
                  <a:txBody>
                    <a:bodyPr/>
                    <a:lstStyle/>
                    <a:p>
                      <a:pPr algn="r" fontAlgn="ctr"/>
                      <a:r>
                        <a:rPr lang="en-US" sz="800" b="0" i="0" u="none" strike="noStrike">
                          <a:solidFill>
                            <a:srgbClr val="FF0000"/>
                          </a:solidFill>
                          <a:effectLst/>
                          <a:latin typeface="Arial" panose="020B0604020202020204" pitchFamily="34" charset="0"/>
                        </a:rPr>
                        <a:t>700</a:t>
                      </a:r>
                    </a:p>
                  </a:txBody>
                  <a:tcPr marL="7620" marR="7620" marT="7620" marB="0" anchor="ctr"/>
                </a:tc>
                <a:tc>
                  <a:txBody>
                    <a:bodyPr/>
                    <a:lstStyle/>
                    <a:p>
                      <a:pPr algn="r" fontAlgn="ctr"/>
                      <a:r>
                        <a:rPr lang="en-US" sz="800" b="0" i="0" u="none" strike="noStrike" dirty="0">
                          <a:solidFill>
                            <a:srgbClr val="FF0000"/>
                          </a:solidFill>
                          <a:effectLst/>
                          <a:latin typeface="Arial" panose="020B0604020202020204" pitchFamily="34" charset="0"/>
                        </a:rPr>
                        <a:t>840.00</a:t>
                      </a:r>
                    </a:p>
                  </a:txBody>
                  <a:tcPr marL="7620" marR="7620" marT="7620" marB="0" anchor="ctr"/>
                </a:tc>
                <a:tc>
                  <a:txBody>
                    <a:bodyPr/>
                    <a:lstStyle/>
                    <a:p>
                      <a:pPr algn="l" fontAlgn="ctr"/>
                      <a:r>
                        <a:rPr lang="en-US" sz="800" b="0" i="0" u="none" strike="noStrike" dirty="0" smtClean="0">
                          <a:solidFill>
                            <a:srgbClr val="FF0000"/>
                          </a:solidFill>
                          <a:effectLst/>
                          <a:latin typeface="Arial" panose="020B0604020202020204" pitchFamily="34" charset="0"/>
                        </a:rPr>
                        <a:t>All activities A.1-A.6</a:t>
                      </a:r>
                    </a:p>
                    <a:p>
                      <a:pPr algn="l" fontAlgn="ctr"/>
                      <a:r>
                        <a:rPr lang="en-US" sz="800" b="0" i="0" u="none" strike="noStrike" dirty="0" smtClean="0">
                          <a:solidFill>
                            <a:srgbClr val="FF0000"/>
                          </a:solidFill>
                          <a:effectLst/>
                          <a:latin typeface="Arial" panose="020B0604020202020204" pitchFamily="34" charset="0"/>
                        </a:rPr>
                        <a:t>Financial </a:t>
                      </a:r>
                      <a:r>
                        <a:rPr lang="en-US" sz="800" b="0" i="0" u="none" strike="noStrike" dirty="0">
                          <a:solidFill>
                            <a:srgbClr val="FF0000"/>
                          </a:solidFill>
                          <a:effectLst/>
                          <a:latin typeface="Arial" panose="020B0604020202020204" pitchFamily="34" charset="0"/>
                        </a:rPr>
                        <a:t>Officer at the </a:t>
                      </a:r>
                      <a:r>
                        <a:rPr lang="en-US" sz="800" b="0" i="0" u="none" strike="noStrike" dirty="0" smtClean="0">
                          <a:solidFill>
                            <a:srgbClr val="FF0000"/>
                          </a:solidFill>
                          <a:effectLst/>
                          <a:latin typeface="Arial" panose="020B0604020202020204" pitchFamily="34" charset="0"/>
                        </a:rPr>
                        <a:t>applicant </a:t>
                      </a:r>
                      <a:r>
                        <a:rPr lang="en-US" sz="800" b="0" i="0" u="none" strike="noStrike" dirty="0">
                          <a:solidFill>
                            <a:srgbClr val="FF0000"/>
                          </a:solidFill>
                          <a:effectLst/>
                          <a:latin typeface="Arial" panose="020B0604020202020204" pitchFamily="34" charset="0"/>
                        </a:rPr>
                        <a:t>(average 10% of her/his working time for the project duration), responsible for ensuring the correct financial implementation and delivery of reports. </a:t>
                      </a:r>
                      <a:br>
                        <a:rPr lang="en-US" sz="800" b="0" i="0" u="none" strike="noStrike" dirty="0">
                          <a:solidFill>
                            <a:srgbClr val="FF0000"/>
                          </a:solidFill>
                          <a:effectLst/>
                          <a:latin typeface="Arial" panose="020B0604020202020204" pitchFamily="34" charset="0"/>
                        </a:rPr>
                      </a:br>
                      <a:endParaRPr lang="en-US" sz="800" b="0" i="0" u="none" strike="noStrike" dirty="0">
                        <a:solidFill>
                          <a:srgbClr val="FF0000"/>
                        </a:solidFill>
                        <a:effectLst/>
                        <a:latin typeface="Arial" panose="020B0604020202020204" pitchFamily="34" charset="0"/>
                      </a:endParaRPr>
                    </a:p>
                  </a:txBody>
                  <a:tcPr marL="7620" marR="7620" marT="7620" marB="0" anchor="ctr"/>
                </a:tc>
                <a:tc>
                  <a:txBody>
                    <a:bodyPr/>
                    <a:lstStyle/>
                    <a:p>
                      <a:pPr algn="l" fontAlgn="ctr"/>
                      <a:r>
                        <a:rPr lang="en-US" sz="800" b="0" i="0" u="none" strike="noStrike" dirty="0">
                          <a:solidFill>
                            <a:srgbClr val="FF0000"/>
                          </a:solidFill>
                          <a:effectLst/>
                          <a:latin typeface="Arial" panose="020B0604020202020204" pitchFamily="34" charset="0"/>
                        </a:rPr>
                        <a:t>The salary that is budgeted for this position is in line with the project responsibilities and is corresponding to actual gross salaries including social security charges and other remuneration that are normally borne by the </a:t>
                      </a:r>
                      <a:r>
                        <a:rPr lang="en-US" sz="800" b="0" i="0" u="none" strike="noStrike" dirty="0" err="1">
                          <a:solidFill>
                            <a:srgbClr val="FF0000"/>
                          </a:solidFill>
                          <a:effectLst/>
                          <a:latin typeface="Arial" panose="020B0604020202020204" pitchFamily="34" charset="0"/>
                        </a:rPr>
                        <a:t>Organisation</a:t>
                      </a:r>
                      <a:r>
                        <a:rPr lang="en-US" sz="800" b="0" i="0" u="none" strike="noStrike" dirty="0">
                          <a:solidFill>
                            <a:srgbClr val="FF0000"/>
                          </a:solidFill>
                          <a:effectLst/>
                          <a:latin typeface="Arial" panose="020B0604020202020204" pitchFamily="34" charset="0"/>
                        </a:rPr>
                        <a:t> for this position. </a:t>
                      </a:r>
                    </a:p>
                  </a:txBody>
                  <a:tcPr marL="7620" marR="7620" marT="7620" marB="0" anchor="ctr"/>
                </a:tc>
                <a:extLst>
                  <a:ext uri="{0D108BD9-81ED-4DB2-BD59-A6C34878D82A}">
                    <a16:rowId xmlns:a16="http://schemas.microsoft.com/office/drawing/2014/main" val="1319079651"/>
                  </a:ext>
                </a:extLst>
              </a:tr>
              <a:tr h="710750">
                <a:tc>
                  <a:txBody>
                    <a:bodyPr/>
                    <a:lstStyle/>
                    <a:p>
                      <a:pPr algn="l" fontAlgn="ctr"/>
                      <a:r>
                        <a:rPr lang="en-US" sz="800" b="0" i="0" u="none" strike="noStrike" dirty="0">
                          <a:solidFill>
                            <a:srgbClr val="FF0000"/>
                          </a:solidFill>
                          <a:effectLst/>
                          <a:latin typeface="Arial" panose="020B0604020202020204" pitchFamily="34" charset="0"/>
                        </a:rPr>
                        <a:t>Administrative Officer 10%</a:t>
                      </a:r>
                    </a:p>
                  </a:txBody>
                  <a:tcPr marL="7620" marR="7620" marT="7620" marB="0" anchor="ctr"/>
                </a:tc>
                <a:tc>
                  <a:txBody>
                    <a:bodyPr/>
                    <a:lstStyle/>
                    <a:p>
                      <a:pPr algn="ctr" fontAlgn="ctr"/>
                      <a:r>
                        <a:rPr lang="en-US" sz="800" b="0" i="0" u="none" strike="noStrike" dirty="0">
                          <a:solidFill>
                            <a:srgbClr val="FF0000"/>
                          </a:solidFill>
                          <a:effectLst/>
                          <a:latin typeface="Arial" panose="020B0604020202020204" pitchFamily="34" charset="0"/>
                        </a:rPr>
                        <a:t>Per month</a:t>
                      </a:r>
                    </a:p>
                  </a:txBody>
                  <a:tcPr marL="7620" marR="7620" marT="7620" marB="0" anchor="ctr"/>
                </a:tc>
                <a:tc>
                  <a:txBody>
                    <a:bodyPr/>
                    <a:lstStyle/>
                    <a:p>
                      <a:pPr algn="r" fontAlgn="ctr"/>
                      <a:r>
                        <a:rPr lang="en-US" sz="800" b="0" i="0" u="none" strike="noStrike" dirty="0">
                          <a:solidFill>
                            <a:srgbClr val="FF0000"/>
                          </a:solidFill>
                          <a:effectLst/>
                          <a:latin typeface="Arial" panose="020B0604020202020204" pitchFamily="34" charset="0"/>
                        </a:rPr>
                        <a:t>1.2</a:t>
                      </a:r>
                    </a:p>
                  </a:txBody>
                  <a:tcPr marL="7620" marR="7620" marT="7620" marB="0" anchor="ctr"/>
                </a:tc>
                <a:tc>
                  <a:txBody>
                    <a:bodyPr/>
                    <a:lstStyle/>
                    <a:p>
                      <a:pPr algn="r" fontAlgn="ctr"/>
                      <a:r>
                        <a:rPr lang="en-US" sz="800" b="0" i="0" u="none" strike="noStrike" dirty="0">
                          <a:solidFill>
                            <a:srgbClr val="FF0000"/>
                          </a:solidFill>
                          <a:effectLst/>
                          <a:latin typeface="Arial" panose="020B0604020202020204" pitchFamily="34" charset="0"/>
                        </a:rPr>
                        <a:t>700</a:t>
                      </a:r>
                    </a:p>
                  </a:txBody>
                  <a:tcPr marL="7620" marR="7620" marT="7620" marB="0" anchor="ctr"/>
                </a:tc>
                <a:tc>
                  <a:txBody>
                    <a:bodyPr/>
                    <a:lstStyle/>
                    <a:p>
                      <a:pPr algn="r" fontAlgn="ctr"/>
                      <a:r>
                        <a:rPr lang="en-US" sz="800" b="0" i="0" u="none" strike="noStrike" dirty="0">
                          <a:solidFill>
                            <a:srgbClr val="FF0000"/>
                          </a:solidFill>
                          <a:effectLst/>
                          <a:latin typeface="Arial" panose="020B0604020202020204" pitchFamily="34" charset="0"/>
                        </a:rPr>
                        <a:t>840.00</a:t>
                      </a:r>
                    </a:p>
                  </a:txBody>
                  <a:tcPr marL="7620" marR="7620" marT="7620" marB="0" anchor="ctr"/>
                </a:tc>
                <a:tc>
                  <a:txBody>
                    <a:bodyPr/>
                    <a:lstStyle/>
                    <a:p>
                      <a:pPr algn="l" fontAlgn="ctr"/>
                      <a:r>
                        <a:rPr lang="en-US" sz="800" b="0" i="0" u="none" strike="noStrike" dirty="0">
                          <a:solidFill>
                            <a:srgbClr val="FF0000"/>
                          </a:solidFill>
                          <a:effectLst/>
                          <a:latin typeface="Arial" panose="020B0604020202020204" pitchFamily="34" charset="0"/>
                        </a:rPr>
                        <a:t>All activities A.1-A.6.</a:t>
                      </a:r>
                      <a:br>
                        <a:rPr lang="en-US" sz="800" b="0" i="0" u="none" strike="noStrike" dirty="0">
                          <a:solidFill>
                            <a:srgbClr val="FF0000"/>
                          </a:solidFill>
                          <a:effectLst/>
                          <a:latin typeface="Arial" panose="020B0604020202020204" pitchFamily="34" charset="0"/>
                        </a:rPr>
                      </a:br>
                      <a:r>
                        <a:rPr lang="en-US" sz="800" b="0" i="0" u="none" strike="noStrike" dirty="0">
                          <a:solidFill>
                            <a:srgbClr val="FF0000"/>
                          </a:solidFill>
                          <a:effectLst/>
                          <a:latin typeface="Arial" panose="020B0604020202020204" pitchFamily="34" charset="0"/>
                        </a:rPr>
                        <a:t>Administrative Officer at the applicant (average 10% of her/his working time for the project duration), ensuring adequate administrative support to Project Team</a:t>
                      </a:r>
                    </a:p>
                  </a:txBody>
                  <a:tcPr marL="7620" marR="7620" marT="7620" marB="0" anchor="ctr"/>
                </a:tc>
                <a:tc>
                  <a:txBody>
                    <a:bodyPr/>
                    <a:lstStyle/>
                    <a:p>
                      <a:pPr algn="l" fontAlgn="ctr"/>
                      <a:r>
                        <a:rPr lang="en-US" sz="800" b="0" i="0" u="none" strike="noStrike" dirty="0">
                          <a:solidFill>
                            <a:srgbClr val="FF0000"/>
                          </a:solidFill>
                          <a:effectLst/>
                          <a:latin typeface="Arial" panose="020B0604020202020204" pitchFamily="34" charset="0"/>
                        </a:rPr>
                        <a:t>The salary that is budgeted for this position is in line with the project responsibilities and is corresponding to actual gross salaries including  social security charges and other remuneration that are normally borne by the </a:t>
                      </a:r>
                      <a:r>
                        <a:rPr lang="en-US" sz="800" b="0" i="0" u="none" strike="noStrike" dirty="0" err="1">
                          <a:solidFill>
                            <a:srgbClr val="FF0000"/>
                          </a:solidFill>
                          <a:effectLst/>
                          <a:latin typeface="Arial" panose="020B0604020202020204" pitchFamily="34" charset="0"/>
                        </a:rPr>
                        <a:t>Organisation</a:t>
                      </a:r>
                      <a:r>
                        <a:rPr lang="en-US" sz="800" b="0" i="0" u="none" strike="noStrike" dirty="0">
                          <a:solidFill>
                            <a:srgbClr val="FF0000"/>
                          </a:solidFill>
                          <a:effectLst/>
                          <a:latin typeface="Arial" panose="020B0604020202020204" pitchFamily="34" charset="0"/>
                        </a:rPr>
                        <a:t> for this position. </a:t>
                      </a:r>
                    </a:p>
                  </a:txBody>
                  <a:tcPr marL="7620" marR="7620" marT="7620" marB="0" anchor="ctr"/>
                </a:tc>
                <a:extLst>
                  <a:ext uri="{0D108BD9-81ED-4DB2-BD59-A6C34878D82A}">
                    <a16:rowId xmlns:a16="http://schemas.microsoft.com/office/drawing/2014/main" val="4007947146"/>
                  </a:ext>
                </a:extLst>
              </a:tr>
            </a:tbl>
          </a:graphicData>
        </a:graphic>
      </p:graphicFrame>
    </p:spTree>
    <p:extLst>
      <p:ext uri="{BB962C8B-B14F-4D97-AF65-F5344CB8AC3E}">
        <p14:creationId xmlns:p14="http://schemas.microsoft.com/office/powerpoint/2010/main" val="11032486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solidFill>
                  <a:srgbClr val="002060"/>
                </a:solidFill>
              </a:rPr>
              <a:t>Points of check for budget conformity with general rules applicable to </a:t>
            </a:r>
            <a:r>
              <a:rPr lang="en-US" sz="3000" dirty="0" smtClean="0">
                <a:solidFill>
                  <a:srgbClr val="002060"/>
                </a:solidFill>
              </a:rPr>
              <a:t>BH 1 </a:t>
            </a:r>
            <a:r>
              <a:rPr lang="en-US" sz="3000" dirty="0">
                <a:solidFill>
                  <a:srgbClr val="002060"/>
                </a:solidFill>
              </a:rPr>
              <a:t>– </a:t>
            </a:r>
            <a:r>
              <a:rPr lang="en-US" sz="3000" dirty="0" smtClean="0">
                <a:solidFill>
                  <a:srgbClr val="002060"/>
                </a:solidFill>
              </a:rPr>
              <a:t>HR, Salaries</a:t>
            </a:r>
            <a:endParaRPr lang="en-US" sz="3000" dirty="0">
              <a:solidFill>
                <a:srgbClr val="002060"/>
              </a:solidFill>
            </a:endParaRPr>
          </a:p>
        </p:txBody>
      </p:sp>
      <p:sp>
        <p:nvSpPr>
          <p:cNvPr id="3" name="Content Placeholder 2"/>
          <p:cNvSpPr>
            <a:spLocks noGrp="1"/>
          </p:cNvSpPr>
          <p:nvPr>
            <p:ph idx="1"/>
          </p:nvPr>
        </p:nvSpPr>
        <p:spPr>
          <a:xfrm>
            <a:off x="457200" y="1600200"/>
            <a:ext cx="8686800" cy="4525963"/>
          </a:xfrm>
        </p:spPr>
        <p:txBody>
          <a:bodyPr>
            <a:normAutofit/>
          </a:bodyPr>
          <a:lstStyle/>
          <a:p>
            <a:pPr lvl="0">
              <a:spcBef>
                <a:spcPts val="600"/>
              </a:spcBef>
              <a:spcAft>
                <a:spcPts val="600"/>
              </a:spcAft>
            </a:pPr>
            <a:r>
              <a:rPr lang="en-US" sz="1800" dirty="0">
                <a:solidFill>
                  <a:srgbClr val="002060"/>
                </a:solidFill>
              </a:rPr>
              <a:t>Evaluate whether the allocation of staff members is reasonable given the project's </a:t>
            </a:r>
            <a:r>
              <a:rPr lang="en-US" sz="1800" dirty="0" smtClean="0">
                <a:solidFill>
                  <a:srgbClr val="002060"/>
                </a:solidFill>
              </a:rPr>
              <a:t>workload</a:t>
            </a:r>
            <a:endParaRPr lang="en-US" sz="1800" dirty="0">
              <a:solidFill>
                <a:srgbClr val="002060"/>
              </a:solidFill>
            </a:endParaRPr>
          </a:p>
          <a:p>
            <a:pPr lvl="0">
              <a:spcBef>
                <a:spcPts val="600"/>
              </a:spcBef>
              <a:spcAft>
                <a:spcPts val="600"/>
              </a:spcAft>
            </a:pPr>
            <a:r>
              <a:rPr lang="en-US" sz="1800" dirty="0">
                <a:solidFill>
                  <a:srgbClr val="002060"/>
                </a:solidFill>
              </a:rPr>
              <a:t>Ascertain whether staff members will be engaged on a full-time or part-time basis for the </a:t>
            </a:r>
            <a:r>
              <a:rPr lang="en-US" sz="1800" dirty="0" smtClean="0">
                <a:solidFill>
                  <a:srgbClr val="002060"/>
                </a:solidFill>
              </a:rPr>
              <a:t>project </a:t>
            </a:r>
          </a:p>
          <a:p>
            <a:pPr lvl="0">
              <a:spcBef>
                <a:spcPts val="600"/>
              </a:spcBef>
              <a:spcAft>
                <a:spcPts val="600"/>
              </a:spcAft>
            </a:pPr>
            <a:r>
              <a:rPr lang="en-US" sz="1800" dirty="0" smtClean="0">
                <a:solidFill>
                  <a:srgbClr val="002060"/>
                </a:solidFill>
              </a:rPr>
              <a:t>If not full-time</a:t>
            </a:r>
            <a:r>
              <a:rPr lang="en-US" sz="1800" dirty="0">
                <a:solidFill>
                  <a:srgbClr val="002060"/>
                </a:solidFill>
              </a:rPr>
              <a:t>, ensure that their level of involvement is clearly stated alongside the item description. The percentage of their engagement should be specified under the number of units, </a:t>
            </a:r>
            <a:r>
              <a:rPr lang="en-US" sz="1800" dirty="0" smtClean="0">
                <a:solidFill>
                  <a:srgbClr val="002060"/>
                </a:solidFill>
              </a:rPr>
              <a:t>not under </a:t>
            </a:r>
            <a:r>
              <a:rPr lang="en-US" sz="1800" dirty="0">
                <a:solidFill>
                  <a:srgbClr val="002060"/>
                </a:solidFill>
              </a:rPr>
              <a:t>unit </a:t>
            </a:r>
            <a:r>
              <a:rPr lang="en-US" sz="1800" dirty="0" smtClean="0">
                <a:solidFill>
                  <a:srgbClr val="002060"/>
                </a:solidFill>
              </a:rPr>
              <a:t>value</a:t>
            </a:r>
            <a:endParaRPr lang="en-US" sz="1800" dirty="0">
              <a:solidFill>
                <a:srgbClr val="002060"/>
              </a:solidFill>
            </a:endParaRPr>
          </a:p>
          <a:p>
            <a:pPr>
              <a:spcBef>
                <a:spcPts val="600"/>
              </a:spcBef>
              <a:spcAft>
                <a:spcPts val="600"/>
              </a:spcAft>
            </a:pPr>
            <a:r>
              <a:rPr lang="en-US" sz="1800" dirty="0">
                <a:solidFill>
                  <a:srgbClr val="002060"/>
                </a:solidFill>
              </a:rPr>
              <a:t>Ensure that </a:t>
            </a:r>
            <a:r>
              <a:rPr lang="en-US" sz="1800" dirty="0" smtClean="0">
                <a:solidFill>
                  <a:srgbClr val="002060"/>
                </a:solidFill>
              </a:rPr>
              <a:t>you included </a:t>
            </a:r>
            <a:r>
              <a:rPr lang="en-US" sz="1800" dirty="0">
                <a:solidFill>
                  <a:srgbClr val="002060"/>
                </a:solidFill>
              </a:rPr>
              <a:t>the entire gross </a:t>
            </a:r>
            <a:r>
              <a:rPr lang="en-US" sz="1800" dirty="0" smtClean="0">
                <a:solidFill>
                  <a:srgbClr val="002060"/>
                </a:solidFill>
              </a:rPr>
              <a:t>salary under </a:t>
            </a:r>
            <a:r>
              <a:rPr lang="en-US" sz="1800" dirty="0">
                <a:solidFill>
                  <a:srgbClr val="002060"/>
                </a:solidFill>
              </a:rPr>
              <a:t>unit </a:t>
            </a:r>
            <a:r>
              <a:rPr lang="en-US" sz="1800" dirty="0" smtClean="0">
                <a:solidFill>
                  <a:srgbClr val="002060"/>
                </a:solidFill>
              </a:rPr>
              <a:t>value, </a:t>
            </a:r>
            <a:r>
              <a:rPr lang="en-US" sz="1800" dirty="0">
                <a:solidFill>
                  <a:srgbClr val="002060"/>
                </a:solidFill>
              </a:rPr>
              <a:t>including all contributions mandated by applicable </a:t>
            </a:r>
            <a:r>
              <a:rPr lang="en-US" sz="1800" dirty="0" smtClean="0">
                <a:solidFill>
                  <a:srgbClr val="002060"/>
                </a:solidFill>
              </a:rPr>
              <a:t>laws </a:t>
            </a:r>
          </a:p>
          <a:p>
            <a:pPr>
              <a:spcBef>
                <a:spcPts val="600"/>
              </a:spcBef>
              <a:spcAft>
                <a:spcPts val="600"/>
              </a:spcAft>
            </a:pPr>
            <a:r>
              <a:rPr lang="en-US" sz="1800" dirty="0" smtClean="0">
                <a:solidFill>
                  <a:srgbClr val="002060"/>
                </a:solidFill>
              </a:rPr>
              <a:t>Gross salaries should be those normally </a:t>
            </a:r>
            <a:r>
              <a:rPr lang="en-US" sz="1800" dirty="0">
                <a:solidFill>
                  <a:srgbClr val="002060"/>
                </a:solidFill>
              </a:rPr>
              <a:t>borne by the </a:t>
            </a:r>
            <a:r>
              <a:rPr lang="en-US" sz="1800" dirty="0" smtClean="0">
                <a:solidFill>
                  <a:srgbClr val="002060"/>
                </a:solidFill>
              </a:rPr>
              <a:t>applicants, based </a:t>
            </a:r>
            <a:r>
              <a:rPr lang="en-US" sz="1800" dirty="0">
                <a:solidFill>
                  <a:srgbClr val="002060"/>
                </a:solidFill>
              </a:rPr>
              <a:t>on standard HR practices within the </a:t>
            </a:r>
            <a:r>
              <a:rPr lang="en-US" sz="1800" dirty="0" smtClean="0">
                <a:solidFill>
                  <a:srgbClr val="002060"/>
                </a:solidFill>
              </a:rPr>
              <a:t>organization</a:t>
            </a:r>
            <a:endParaRPr lang="en-US" sz="1800" dirty="0">
              <a:solidFill>
                <a:srgbClr val="002060"/>
              </a:solidFill>
            </a:endParaRPr>
          </a:p>
        </p:txBody>
      </p:sp>
    </p:spTree>
    <p:extLst>
      <p:ext uri="{BB962C8B-B14F-4D97-AF65-F5344CB8AC3E}">
        <p14:creationId xmlns:p14="http://schemas.microsoft.com/office/powerpoint/2010/main" val="25637946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solidFill>
                  <a:srgbClr val="002060"/>
                </a:solidFill>
              </a:rPr>
              <a:t>Budget Heading 1 – Human Resources</a:t>
            </a:r>
            <a:br>
              <a:rPr lang="en-US" sz="3000" dirty="0">
                <a:solidFill>
                  <a:srgbClr val="002060"/>
                </a:solidFill>
              </a:rPr>
            </a:br>
            <a:r>
              <a:rPr lang="en-US" sz="3000" dirty="0" smtClean="0">
                <a:solidFill>
                  <a:srgbClr val="002060"/>
                </a:solidFill>
              </a:rPr>
              <a:t>Per Diems</a:t>
            </a:r>
            <a:endParaRPr lang="en-US" sz="3000" dirty="0">
              <a:solidFill>
                <a:srgbClr val="002060"/>
              </a:solidFill>
            </a:endParaRPr>
          </a:p>
        </p:txBody>
      </p:sp>
      <p:sp>
        <p:nvSpPr>
          <p:cNvPr id="3" name="Content Placeholder 2"/>
          <p:cNvSpPr>
            <a:spLocks noGrp="1"/>
          </p:cNvSpPr>
          <p:nvPr>
            <p:ph idx="1"/>
          </p:nvPr>
        </p:nvSpPr>
        <p:spPr>
          <a:xfrm>
            <a:off x="457200" y="1600200"/>
            <a:ext cx="8579296" cy="4525963"/>
          </a:xfrm>
        </p:spPr>
        <p:txBody>
          <a:bodyPr>
            <a:normAutofit/>
          </a:bodyPr>
          <a:lstStyle/>
          <a:p>
            <a:pPr>
              <a:spcBef>
                <a:spcPts val="600"/>
              </a:spcBef>
              <a:spcAft>
                <a:spcPts val="600"/>
              </a:spcAft>
            </a:pPr>
            <a:r>
              <a:rPr lang="en-GB" sz="1800" dirty="0" smtClean="0">
                <a:solidFill>
                  <a:srgbClr val="002060"/>
                </a:solidFill>
              </a:rPr>
              <a:t>Subsistence expenses </a:t>
            </a:r>
            <a:r>
              <a:rPr lang="en-GB" sz="1800" dirty="0">
                <a:solidFill>
                  <a:srgbClr val="002060"/>
                </a:solidFill>
              </a:rPr>
              <a:t>for project staff and </a:t>
            </a:r>
            <a:r>
              <a:rPr lang="en-GB" sz="1800" dirty="0" smtClean="0">
                <a:solidFill>
                  <a:srgbClr val="002060"/>
                </a:solidFill>
              </a:rPr>
              <a:t>participants on events/conferences - eligible </a:t>
            </a:r>
            <a:r>
              <a:rPr lang="en-GB" sz="1800" dirty="0">
                <a:solidFill>
                  <a:srgbClr val="002060"/>
                </a:solidFill>
              </a:rPr>
              <a:t>if essential for project </a:t>
            </a:r>
            <a:r>
              <a:rPr lang="en-GB" sz="1800" dirty="0" smtClean="0">
                <a:solidFill>
                  <a:srgbClr val="002060"/>
                </a:solidFill>
              </a:rPr>
              <a:t>activities</a:t>
            </a:r>
          </a:p>
          <a:p>
            <a:pPr>
              <a:spcBef>
                <a:spcPts val="600"/>
              </a:spcBef>
              <a:spcAft>
                <a:spcPts val="600"/>
              </a:spcAft>
            </a:pPr>
            <a:r>
              <a:rPr lang="en-GB" sz="1800" dirty="0" smtClean="0">
                <a:solidFill>
                  <a:srgbClr val="002060"/>
                </a:solidFill>
              </a:rPr>
              <a:t>Should not </a:t>
            </a:r>
            <a:r>
              <a:rPr lang="en-GB" sz="1800" dirty="0">
                <a:solidFill>
                  <a:srgbClr val="002060"/>
                </a:solidFill>
              </a:rPr>
              <a:t>surpass what is normally borne by applicants, as per </a:t>
            </a:r>
            <a:r>
              <a:rPr lang="en-GB" sz="1800" dirty="0" smtClean="0">
                <a:solidFill>
                  <a:srgbClr val="002060"/>
                </a:solidFill>
              </a:rPr>
              <a:t>its usual practices in force or internal </a:t>
            </a:r>
            <a:r>
              <a:rPr lang="en-GB" sz="1800" dirty="0">
                <a:solidFill>
                  <a:srgbClr val="002060"/>
                </a:solidFill>
              </a:rPr>
              <a:t>policies and </a:t>
            </a:r>
            <a:r>
              <a:rPr lang="en-GB" sz="1800" dirty="0" smtClean="0">
                <a:solidFill>
                  <a:srgbClr val="002060"/>
                </a:solidFill>
              </a:rPr>
              <a:t>regulations</a:t>
            </a:r>
            <a:endParaRPr lang="en-US" sz="1800" dirty="0">
              <a:solidFill>
                <a:srgbClr val="002060"/>
              </a:solidFill>
            </a:endParaRPr>
          </a:p>
          <a:p>
            <a:pPr>
              <a:spcBef>
                <a:spcPts val="600"/>
              </a:spcBef>
              <a:spcAft>
                <a:spcPts val="600"/>
              </a:spcAft>
            </a:pPr>
            <a:r>
              <a:rPr lang="en-GB" sz="1800" dirty="0">
                <a:solidFill>
                  <a:srgbClr val="002060"/>
                </a:solidFill>
              </a:rPr>
              <a:t>Per Diems/ Daily subsistence allowance cover accommodation, meals, local transportation etc.</a:t>
            </a:r>
          </a:p>
          <a:p>
            <a:pPr>
              <a:spcBef>
                <a:spcPts val="600"/>
              </a:spcBef>
              <a:spcAft>
                <a:spcPts val="600"/>
              </a:spcAft>
            </a:pPr>
            <a:r>
              <a:rPr lang="en-US" sz="1800" dirty="0">
                <a:solidFill>
                  <a:srgbClr val="002060"/>
                </a:solidFill>
              </a:rPr>
              <a:t>Applicants should indicate places/ cities of travel (if possible) in compliance with the activities foreseen under the Project</a:t>
            </a:r>
          </a:p>
          <a:p>
            <a:pPr>
              <a:spcBef>
                <a:spcPts val="600"/>
              </a:spcBef>
              <a:spcAft>
                <a:spcPts val="600"/>
              </a:spcAft>
            </a:pPr>
            <a:r>
              <a:rPr lang="en-US" sz="1800" dirty="0">
                <a:solidFill>
                  <a:srgbClr val="002060"/>
                </a:solidFill>
              </a:rPr>
              <a:t>Provide clear information to the activity it relates, and how costs have been budgeted</a:t>
            </a:r>
          </a:p>
          <a:p>
            <a:pPr>
              <a:spcBef>
                <a:spcPts val="600"/>
              </a:spcBef>
              <a:spcAft>
                <a:spcPts val="600"/>
              </a:spcAft>
            </a:pPr>
            <a:endParaRPr lang="en-US" sz="1800" dirty="0">
              <a:solidFill>
                <a:srgbClr val="002060"/>
              </a:solidFill>
            </a:endParaRPr>
          </a:p>
          <a:p>
            <a:pPr>
              <a:spcBef>
                <a:spcPts val="600"/>
              </a:spcBef>
              <a:spcAft>
                <a:spcPts val="600"/>
              </a:spcAft>
            </a:pPr>
            <a:endParaRPr lang="en-US" sz="1800" dirty="0">
              <a:solidFill>
                <a:srgbClr val="002060"/>
              </a:solidFill>
            </a:endParaRPr>
          </a:p>
        </p:txBody>
      </p:sp>
    </p:spTree>
    <p:extLst>
      <p:ext uri="{BB962C8B-B14F-4D97-AF65-F5344CB8AC3E}">
        <p14:creationId xmlns:p14="http://schemas.microsoft.com/office/powerpoint/2010/main" val="19346192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solidFill>
                  <a:srgbClr val="002060"/>
                </a:solidFill>
              </a:rPr>
              <a:t>Project budget and justification of the budget, Example, </a:t>
            </a:r>
            <a:r>
              <a:rPr lang="en-US" sz="3000" dirty="0" smtClean="0">
                <a:solidFill>
                  <a:srgbClr val="002060"/>
                </a:solidFill>
              </a:rPr>
              <a:t>BH </a:t>
            </a:r>
            <a:r>
              <a:rPr lang="en-US" sz="3000" dirty="0">
                <a:solidFill>
                  <a:srgbClr val="002060"/>
                </a:solidFill>
              </a:rPr>
              <a:t>1 - Per-diems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84710125"/>
              </p:ext>
            </p:extLst>
          </p:nvPr>
        </p:nvGraphicFramePr>
        <p:xfrm>
          <a:off x="179510" y="1600200"/>
          <a:ext cx="8712970" cy="4430576"/>
        </p:xfrm>
        <a:graphic>
          <a:graphicData uri="http://schemas.openxmlformats.org/drawingml/2006/table">
            <a:tbl>
              <a:tblPr firstRow="1" bandRow="1">
                <a:tableStyleId>{5C22544A-7EE6-4342-B048-85BDC9FD1C3A}</a:tableStyleId>
              </a:tblPr>
              <a:tblGrid>
                <a:gridCol w="1244710">
                  <a:extLst>
                    <a:ext uri="{9D8B030D-6E8A-4147-A177-3AD203B41FA5}">
                      <a16:colId xmlns:a16="http://schemas.microsoft.com/office/drawing/2014/main" val="1635660444"/>
                    </a:ext>
                  </a:extLst>
                </a:gridCol>
                <a:gridCol w="699508">
                  <a:extLst>
                    <a:ext uri="{9D8B030D-6E8A-4147-A177-3AD203B41FA5}">
                      <a16:colId xmlns:a16="http://schemas.microsoft.com/office/drawing/2014/main" val="4007895633"/>
                    </a:ext>
                  </a:extLst>
                </a:gridCol>
                <a:gridCol w="648072">
                  <a:extLst>
                    <a:ext uri="{9D8B030D-6E8A-4147-A177-3AD203B41FA5}">
                      <a16:colId xmlns:a16="http://schemas.microsoft.com/office/drawing/2014/main" val="3493484988"/>
                    </a:ext>
                  </a:extLst>
                </a:gridCol>
                <a:gridCol w="648072">
                  <a:extLst>
                    <a:ext uri="{9D8B030D-6E8A-4147-A177-3AD203B41FA5}">
                      <a16:colId xmlns:a16="http://schemas.microsoft.com/office/drawing/2014/main" val="3715551674"/>
                    </a:ext>
                  </a:extLst>
                </a:gridCol>
                <a:gridCol w="720080">
                  <a:extLst>
                    <a:ext uri="{9D8B030D-6E8A-4147-A177-3AD203B41FA5}">
                      <a16:colId xmlns:a16="http://schemas.microsoft.com/office/drawing/2014/main" val="3174910097"/>
                    </a:ext>
                  </a:extLst>
                </a:gridCol>
                <a:gridCol w="2520280">
                  <a:extLst>
                    <a:ext uri="{9D8B030D-6E8A-4147-A177-3AD203B41FA5}">
                      <a16:colId xmlns:a16="http://schemas.microsoft.com/office/drawing/2014/main" val="494947354"/>
                    </a:ext>
                  </a:extLst>
                </a:gridCol>
                <a:gridCol w="2232248">
                  <a:extLst>
                    <a:ext uri="{9D8B030D-6E8A-4147-A177-3AD203B41FA5}">
                      <a16:colId xmlns:a16="http://schemas.microsoft.com/office/drawing/2014/main" val="447730473"/>
                    </a:ext>
                  </a:extLst>
                </a:gridCol>
              </a:tblGrid>
              <a:tr h="257451">
                <a:tc rowSpan="2">
                  <a:txBody>
                    <a:bodyPr/>
                    <a:lstStyle/>
                    <a:p>
                      <a:pPr algn="ctr" fontAlgn="ctr"/>
                      <a:r>
                        <a:rPr lang="en-US" sz="800" b="1" i="0" u="none" strike="noStrike" dirty="0">
                          <a:effectLst/>
                          <a:latin typeface="Arial" panose="020B0604020202020204" pitchFamily="34" charset="0"/>
                        </a:rPr>
                        <a:t>Costs</a:t>
                      </a:r>
                    </a:p>
                  </a:txBody>
                  <a:tcPr marL="7620" marR="7620" marT="7620" marB="0" anchor="ctr"/>
                </a:tc>
                <a:tc rowSpan="2">
                  <a:txBody>
                    <a:bodyPr/>
                    <a:lstStyle/>
                    <a:p>
                      <a:pPr algn="ctr" fontAlgn="ctr"/>
                      <a:r>
                        <a:rPr lang="en-US" sz="800" b="1" i="0" u="none" strike="noStrike" dirty="0">
                          <a:effectLst/>
                          <a:latin typeface="Arial" panose="020B0604020202020204" pitchFamily="34" charset="0"/>
                        </a:rPr>
                        <a:t>Unit </a:t>
                      </a:r>
                    </a:p>
                  </a:txBody>
                  <a:tcPr marL="7620" marR="7620" marT="7620" marB="0" anchor="ctr"/>
                </a:tc>
                <a:tc rowSpan="2">
                  <a:txBody>
                    <a:bodyPr/>
                    <a:lstStyle/>
                    <a:p>
                      <a:pPr algn="ctr" fontAlgn="ctr"/>
                      <a:r>
                        <a:rPr lang="en-US" sz="800" b="1" i="0" u="none" strike="noStrike" dirty="0">
                          <a:effectLst/>
                          <a:latin typeface="Arial" panose="020B0604020202020204" pitchFamily="34" charset="0"/>
                        </a:rPr>
                        <a:t># of units</a:t>
                      </a:r>
                    </a:p>
                  </a:txBody>
                  <a:tcPr marL="7620" marR="7620" marT="7620" marB="0" anchor="ctr"/>
                </a:tc>
                <a:tc rowSpan="2">
                  <a:txBody>
                    <a:bodyPr/>
                    <a:lstStyle/>
                    <a:p>
                      <a:pPr algn="ctr" fontAlgn="ctr"/>
                      <a:r>
                        <a:rPr lang="en-US" sz="800" b="1" i="0" u="none" strike="noStrike">
                          <a:effectLst/>
                          <a:latin typeface="Arial" panose="020B0604020202020204" pitchFamily="34" charset="0"/>
                        </a:rPr>
                        <a:t>Unit value</a:t>
                      </a:r>
                      <a:br>
                        <a:rPr lang="en-US" sz="800" b="1" i="0" u="none" strike="noStrike">
                          <a:effectLst/>
                          <a:latin typeface="Arial" panose="020B0604020202020204" pitchFamily="34" charset="0"/>
                        </a:rPr>
                      </a:br>
                      <a:r>
                        <a:rPr lang="en-US" sz="800" b="1" i="0" u="none" strike="noStrike">
                          <a:effectLst/>
                          <a:latin typeface="Arial" panose="020B0604020202020204" pitchFamily="34" charset="0"/>
                        </a:rPr>
                        <a:t>(in EUR)</a:t>
                      </a:r>
                    </a:p>
                  </a:txBody>
                  <a:tcPr marL="7620" marR="7620" marT="7620" marB="0" anchor="ctr"/>
                </a:tc>
                <a:tc rowSpan="2">
                  <a:txBody>
                    <a:bodyPr/>
                    <a:lstStyle/>
                    <a:p>
                      <a:pPr algn="ctr" fontAlgn="ctr"/>
                      <a:r>
                        <a:rPr lang="en-US" sz="800" b="1" i="0" u="none" strike="noStrike">
                          <a:effectLst/>
                          <a:latin typeface="Arial" panose="020B0604020202020204" pitchFamily="34" charset="0"/>
                        </a:rPr>
                        <a:t>Total Cost</a:t>
                      </a:r>
                      <a:br>
                        <a:rPr lang="en-US" sz="800" b="1" i="0" u="none" strike="noStrike">
                          <a:effectLst/>
                          <a:latin typeface="Arial" panose="020B0604020202020204" pitchFamily="34" charset="0"/>
                        </a:rPr>
                      </a:br>
                      <a:r>
                        <a:rPr lang="en-US" sz="800" b="1" i="0" u="none" strike="noStrike">
                          <a:effectLst/>
                          <a:latin typeface="Arial" panose="020B0604020202020204" pitchFamily="34" charset="0"/>
                        </a:rPr>
                        <a:t>(in EUR)</a:t>
                      </a:r>
                    </a:p>
                  </a:txBody>
                  <a:tcPr marL="7620" marR="7620" marT="7620" marB="0" anchor="ctr"/>
                </a:tc>
                <a:tc>
                  <a:txBody>
                    <a:bodyPr/>
                    <a:lstStyle/>
                    <a:p>
                      <a:pPr algn="ctr" fontAlgn="ctr"/>
                      <a:r>
                        <a:rPr lang="en-US" sz="800" b="1" i="0" u="none" strike="noStrike" dirty="0">
                          <a:effectLst/>
                          <a:latin typeface="Arial" panose="020B0604020202020204" pitchFamily="34" charset="0"/>
                        </a:rPr>
                        <a:t>Clarification of the budget items</a:t>
                      </a:r>
                    </a:p>
                  </a:txBody>
                  <a:tcPr marL="7620" marR="7620" marT="7620" marB="0" anchor="ctr"/>
                </a:tc>
                <a:tc>
                  <a:txBody>
                    <a:bodyPr/>
                    <a:lstStyle/>
                    <a:p>
                      <a:pPr algn="ctr" fontAlgn="ctr"/>
                      <a:r>
                        <a:rPr lang="en-US" sz="800" b="1" i="0" u="none" strike="noStrike" dirty="0">
                          <a:effectLst/>
                          <a:latin typeface="Arial" panose="020B0604020202020204" pitchFamily="34" charset="0"/>
                        </a:rPr>
                        <a:t>Justification of the estimated costs</a:t>
                      </a:r>
                    </a:p>
                  </a:txBody>
                  <a:tcPr marL="7620" marR="7620" marT="7620" marB="0" anchor="ctr"/>
                </a:tc>
                <a:extLst>
                  <a:ext uri="{0D108BD9-81ED-4DB2-BD59-A6C34878D82A}">
                    <a16:rowId xmlns:a16="http://schemas.microsoft.com/office/drawing/2014/main" val="1430018905"/>
                  </a:ext>
                </a:extLst>
              </a:tr>
              <a:tr h="476276">
                <a:tc vMerge="1">
                  <a:txBody>
                    <a:bodyPr/>
                    <a:lstStyle/>
                    <a:p>
                      <a:pPr algn="ctr" fontAlgn="ctr"/>
                      <a:endParaRPr lang="en-US" sz="800" b="1" i="0" u="none" strike="noStrike" dirty="0">
                        <a:effectLst/>
                        <a:latin typeface="Arial" panose="020B0604020202020204" pitchFamily="34" charset="0"/>
                      </a:endParaRPr>
                    </a:p>
                  </a:txBody>
                  <a:tcPr marL="7620" marR="7620" marT="7620"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800" b="0" i="1" u="none" strike="noStrike">
                          <a:effectLst/>
                          <a:latin typeface="Arial" panose="020B0604020202020204" pitchFamily="34" charset="0"/>
                        </a:rPr>
                        <a:t>Provide a narrative clarification of each budget item demonstrating the necessity of the costs and how they relate to the project (e.g. through references to the activities and/or results in the Project Description).</a:t>
                      </a:r>
                    </a:p>
                  </a:txBody>
                  <a:tcPr marL="7620" marR="7620" marT="7620" marB="0" anchor="ctr"/>
                </a:tc>
                <a:tc>
                  <a:txBody>
                    <a:bodyPr/>
                    <a:lstStyle/>
                    <a:p>
                      <a:pPr algn="ctr" fontAlgn="ctr"/>
                      <a:r>
                        <a:rPr lang="en-US" sz="800" b="0" i="1" u="none" strike="noStrike" dirty="0">
                          <a:effectLst/>
                          <a:latin typeface="Arial" panose="020B0604020202020204" pitchFamily="34" charset="0"/>
                        </a:rPr>
                        <a:t>Provide a justification of the calculation of the estimated costs. </a:t>
                      </a:r>
                    </a:p>
                  </a:txBody>
                  <a:tcPr marL="7620" marR="7620" marT="7620" marB="0" anchor="ctr"/>
                </a:tc>
                <a:extLst>
                  <a:ext uri="{0D108BD9-81ED-4DB2-BD59-A6C34878D82A}">
                    <a16:rowId xmlns:a16="http://schemas.microsoft.com/office/drawing/2014/main" val="934937943"/>
                  </a:ext>
                </a:extLst>
              </a:tr>
              <a:tr h="257451">
                <a:tc>
                  <a:txBody>
                    <a:bodyPr/>
                    <a:lstStyle/>
                    <a:p>
                      <a:pPr algn="l" fontAlgn="ctr"/>
                      <a:r>
                        <a:rPr lang="en-US" sz="800" b="1" i="0" u="none" strike="noStrike" dirty="0">
                          <a:solidFill>
                            <a:srgbClr val="000000"/>
                          </a:solidFill>
                          <a:effectLst/>
                          <a:latin typeface="Arial" panose="020B0604020202020204" pitchFamily="34" charset="0"/>
                        </a:rPr>
                        <a:t>1. Human Resources</a:t>
                      </a:r>
                    </a:p>
                  </a:txBody>
                  <a:tcPr marL="7620" marR="7620" marT="7620" marB="0" anchor="ctr"/>
                </a:tc>
                <a:tc>
                  <a:txBody>
                    <a:bodyPr/>
                    <a:lstStyle/>
                    <a:p>
                      <a:pPr algn="ctr" fontAlgn="ctr"/>
                      <a:endParaRPr lang="en-US" sz="800" b="1" i="0" u="none" strike="noStrike" dirty="0">
                        <a:effectLst/>
                        <a:latin typeface="Arial" panose="020B0604020202020204" pitchFamily="34" charset="0"/>
                      </a:endParaRPr>
                    </a:p>
                  </a:txBody>
                  <a:tcPr marL="7620" marR="7620" marT="7620" marB="0" anchor="ctr"/>
                </a:tc>
                <a:tc>
                  <a:txBody>
                    <a:bodyPr/>
                    <a:lstStyle/>
                    <a:p>
                      <a:pPr algn="l" fontAlgn="ctr"/>
                      <a:endParaRPr lang="en-US" sz="800" b="1" i="0" u="none" strike="noStrike">
                        <a:effectLst/>
                        <a:latin typeface="Arial" panose="020B0604020202020204" pitchFamily="34" charset="0"/>
                      </a:endParaRPr>
                    </a:p>
                  </a:txBody>
                  <a:tcPr marL="7620" marR="7620" marT="7620" marB="0" anchor="ctr"/>
                </a:tc>
                <a:tc>
                  <a:txBody>
                    <a:bodyPr/>
                    <a:lstStyle/>
                    <a:p>
                      <a:pPr algn="l" fontAlgn="ctr"/>
                      <a:endParaRPr lang="en-US" sz="800" b="1" i="0" u="none" strike="noStrike">
                        <a:effectLst/>
                        <a:latin typeface="Arial" panose="020B0604020202020204" pitchFamily="34" charset="0"/>
                      </a:endParaRPr>
                    </a:p>
                  </a:txBody>
                  <a:tcPr marL="7620" marR="7620" marT="7620" marB="0" anchor="ctr"/>
                </a:tc>
                <a:tc>
                  <a:txBody>
                    <a:bodyPr/>
                    <a:lstStyle/>
                    <a:p>
                      <a:pPr algn="l" fontAlgn="ctr"/>
                      <a:endParaRPr lang="en-US" sz="800" b="1" i="0" u="none" strike="noStrike">
                        <a:effectLst/>
                        <a:latin typeface="Arial" panose="020B0604020202020204" pitchFamily="34" charset="0"/>
                      </a:endParaRPr>
                    </a:p>
                  </a:txBody>
                  <a:tcPr marL="7620" marR="7620" marT="7620" marB="0" anchor="ctr"/>
                </a:tc>
                <a:tc>
                  <a:txBody>
                    <a:bodyPr/>
                    <a:lstStyle/>
                    <a:p>
                      <a:pPr algn="l" fontAlgn="ctr"/>
                      <a:endParaRPr lang="en-US" sz="800" b="1" i="0" u="none" strike="noStrike">
                        <a:effectLst/>
                        <a:latin typeface="Arial" panose="020B0604020202020204" pitchFamily="34" charset="0"/>
                      </a:endParaRPr>
                    </a:p>
                  </a:txBody>
                  <a:tcPr marL="7620" marR="7620" marT="7620" marB="0" anchor="ctr"/>
                </a:tc>
                <a:tc>
                  <a:txBody>
                    <a:bodyPr/>
                    <a:lstStyle/>
                    <a:p>
                      <a:pPr algn="l" fontAlgn="ctr"/>
                      <a:endParaRPr lang="en-US" sz="800" b="1" i="0" u="none" strike="noStrike">
                        <a:effectLst/>
                        <a:latin typeface="Arial" panose="020B0604020202020204" pitchFamily="34" charset="0"/>
                      </a:endParaRPr>
                    </a:p>
                  </a:txBody>
                  <a:tcPr marL="7620" marR="7620" marT="7620" marB="0" anchor="ctr"/>
                </a:tc>
                <a:extLst>
                  <a:ext uri="{0D108BD9-81ED-4DB2-BD59-A6C34878D82A}">
                    <a16:rowId xmlns:a16="http://schemas.microsoft.com/office/drawing/2014/main" val="1483518266"/>
                  </a:ext>
                </a:extLst>
              </a:tr>
              <a:tr h="476276">
                <a:tc>
                  <a:txBody>
                    <a:bodyPr/>
                    <a:lstStyle/>
                    <a:p>
                      <a:pPr algn="l" fontAlgn="ctr"/>
                      <a:r>
                        <a:rPr lang="en-US" sz="800" b="0" i="0" u="none" strike="noStrike" dirty="0">
                          <a:effectLst/>
                          <a:latin typeface="Arial" panose="020B0604020202020204" pitchFamily="34" charset="0"/>
                        </a:rPr>
                        <a:t>1.2 Per diems for missions/travel</a:t>
                      </a:r>
                    </a:p>
                  </a:txBody>
                  <a:tcPr marL="7620" marR="7620" marT="7620" marB="0" anchor="ctr"/>
                </a:tc>
                <a:tc>
                  <a:txBody>
                    <a:bodyPr/>
                    <a:lstStyle/>
                    <a:p>
                      <a:pPr algn="ctr"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solidFill>
                          <a:srgbClr val="FF0000"/>
                        </a:solidFill>
                        <a:effectLst/>
                        <a:latin typeface="Arial" panose="020B0604020202020204" pitchFamily="34" charset="0"/>
                      </a:endParaRPr>
                    </a:p>
                  </a:txBody>
                  <a:tcPr marL="7620" marR="7620" marT="7620" marB="0" anchor="ctr"/>
                </a:tc>
                <a:tc>
                  <a:txBody>
                    <a:bodyPr/>
                    <a:lstStyle/>
                    <a:p>
                      <a:pPr algn="l" fontAlgn="ctr"/>
                      <a:endParaRPr lang="en-US" sz="800" b="0" i="0" u="none" strike="noStrike">
                        <a:solidFill>
                          <a:srgbClr val="FF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973390742"/>
                  </a:ext>
                </a:extLst>
              </a:tr>
              <a:tr h="476276">
                <a:tc>
                  <a:txBody>
                    <a:bodyPr/>
                    <a:lstStyle/>
                    <a:p>
                      <a:pPr algn="l" fontAlgn="ctr"/>
                      <a:r>
                        <a:rPr lang="en-US" sz="800" b="0" i="0" u="none" strike="noStrike">
                          <a:effectLst/>
                          <a:latin typeface="Arial" panose="020B0604020202020204" pitchFamily="34" charset="0"/>
                        </a:rPr>
                        <a:t>   1.2.1 Abroad (staff assigned to the Project)</a:t>
                      </a:r>
                    </a:p>
                  </a:txBody>
                  <a:tcPr marL="7620" marR="7620" marT="7620" marB="0" anchor="ctr"/>
                </a:tc>
                <a:tc>
                  <a:txBody>
                    <a:bodyPr/>
                    <a:lstStyle/>
                    <a:p>
                      <a:pPr algn="ctr" fontAlgn="ctr"/>
                      <a:r>
                        <a:rPr lang="en-US" sz="800" b="0" i="0" u="none" strike="noStrike">
                          <a:effectLst/>
                          <a:latin typeface="Arial" panose="020B0604020202020204" pitchFamily="34" charset="0"/>
                        </a:rPr>
                        <a:t>Per diem</a:t>
                      </a: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solidFill>
                          <a:srgbClr val="FF0000"/>
                        </a:solidFill>
                        <a:effectLst/>
                        <a:latin typeface="Arial" panose="020B0604020202020204" pitchFamily="34" charset="0"/>
                      </a:endParaRPr>
                    </a:p>
                  </a:txBody>
                  <a:tcPr marL="7620" marR="7620" marT="7620" marB="0" anchor="ctr"/>
                </a:tc>
                <a:tc>
                  <a:txBody>
                    <a:bodyPr/>
                    <a:lstStyle/>
                    <a:p>
                      <a:pPr algn="l" fontAlgn="ctr"/>
                      <a:endParaRPr lang="en-US" sz="800" b="0" i="0" u="none" strike="noStrike">
                        <a:solidFill>
                          <a:srgbClr val="FF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4279447011"/>
                  </a:ext>
                </a:extLst>
              </a:tr>
              <a:tr h="586126">
                <a:tc>
                  <a:txBody>
                    <a:bodyPr/>
                    <a:lstStyle/>
                    <a:p>
                      <a:pPr algn="l" fontAlgn="ctr"/>
                      <a:r>
                        <a:rPr lang="en-US" sz="800" b="0" i="0" u="none" strike="noStrike">
                          <a:solidFill>
                            <a:srgbClr val="FF0000"/>
                          </a:solidFill>
                          <a:effectLst/>
                          <a:latin typeface="Arial" panose="020B0604020202020204" pitchFamily="34" charset="0"/>
                        </a:rPr>
                        <a:t>Per-diems for participation to a Policy Forum in Tirana (2 project team members, 2 nights)</a:t>
                      </a:r>
                    </a:p>
                  </a:txBody>
                  <a:tcPr marL="7620" marR="7620" marT="7620" marB="0" anchor="ctr"/>
                </a:tc>
                <a:tc>
                  <a:txBody>
                    <a:bodyPr/>
                    <a:lstStyle/>
                    <a:p>
                      <a:pPr algn="ctr" fontAlgn="ctr"/>
                      <a:r>
                        <a:rPr lang="en-US" sz="800" b="0" i="0" u="none" strike="noStrike">
                          <a:solidFill>
                            <a:srgbClr val="FF0000"/>
                          </a:solidFill>
                          <a:effectLst/>
                          <a:latin typeface="Arial" panose="020B0604020202020204" pitchFamily="34" charset="0"/>
                        </a:rPr>
                        <a:t>Per diem</a:t>
                      </a:r>
                    </a:p>
                  </a:txBody>
                  <a:tcPr marL="7620" marR="7620" marT="7620" marB="0" anchor="ctr"/>
                </a:tc>
                <a:tc>
                  <a:txBody>
                    <a:bodyPr/>
                    <a:lstStyle/>
                    <a:p>
                      <a:pPr algn="r" fontAlgn="ctr"/>
                      <a:r>
                        <a:rPr lang="en-US" sz="800" b="0" i="0" u="none" strike="noStrike">
                          <a:solidFill>
                            <a:srgbClr val="FF0000"/>
                          </a:solidFill>
                          <a:effectLst/>
                          <a:latin typeface="Arial" panose="020B0604020202020204" pitchFamily="34" charset="0"/>
                        </a:rPr>
                        <a:t>4</a:t>
                      </a:r>
                    </a:p>
                  </a:txBody>
                  <a:tcPr marL="7620" marR="7620" marT="7620" marB="0" anchor="ctr"/>
                </a:tc>
                <a:tc>
                  <a:txBody>
                    <a:bodyPr/>
                    <a:lstStyle/>
                    <a:p>
                      <a:pPr algn="r" fontAlgn="ctr"/>
                      <a:r>
                        <a:rPr lang="en-US" sz="800" b="0" i="0" u="none" strike="noStrike">
                          <a:solidFill>
                            <a:srgbClr val="FF0000"/>
                          </a:solidFill>
                          <a:effectLst/>
                          <a:latin typeface="Arial" panose="020B0604020202020204" pitchFamily="34" charset="0"/>
                        </a:rPr>
                        <a:t>110</a:t>
                      </a:r>
                    </a:p>
                  </a:txBody>
                  <a:tcPr marL="7620" marR="7620" marT="7620" marB="0" anchor="ctr"/>
                </a:tc>
                <a:tc>
                  <a:txBody>
                    <a:bodyPr/>
                    <a:lstStyle/>
                    <a:p>
                      <a:pPr algn="r" fontAlgn="ctr"/>
                      <a:r>
                        <a:rPr lang="en-US" sz="800" b="0" i="0" u="none" strike="noStrike">
                          <a:solidFill>
                            <a:srgbClr val="FF0000"/>
                          </a:solidFill>
                          <a:effectLst/>
                          <a:latin typeface="Arial" panose="020B0604020202020204" pitchFamily="34" charset="0"/>
                        </a:rPr>
                        <a:t>440.00</a:t>
                      </a:r>
                    </a:p>
                  </a:txBody>
                  <a:tcPr marL="7620" marR="7620" marT="7620" marB="0" anchor="ctr"/>
                </a:tc>
                <a:tc>
                  <a:txBody>
                    <a:bodyPr/>
                    <a:lstStyle/>
                    <a:p>
                      <a:pPr algn="l" fontAlgn="ctr"/>
                      <a:r>
                        <a:rPr lang="en-US" sz="800" b="0" i="0" u="none" strike="noStrike">
                          <a:solidFill>
                            <a:srgbClr val="FF0000"/>
                          </a:solidFill>
                          <a:effectLst/>
                          <a:latin typeface="Arial" panose="020B0604020202020204" pitchFamily="34" charset="0"/>
                        </a:rPr>
                        <a:t>Activity A.3.3</a:t>
                      </a:r>
                      <a:br>
                        <a:rPr lang="en-US" sz="800" b="0" i="0" u="none" strike="noStrike">
                          <a:solidFill>
                            <a:srgbClr val="FF0000"/>
                          </a:solidFill>
                          <a:effectLst/>
                          <a:latin typeface="Arial" panose="020B0604020202020204" pitchFamily="34" charset="0"/>
                        </a:rPr>
                      </a:br>
                      <a:r>
                        <a:rPr lang="en-US" sz="800" b="0" i="0" u="none" strike="noStrike">
                          <a:solidFill>
                            <a:srgbClr val="FF0000"/>
                          </a:solidFill>
                          <a:effectLst/>
                          <a:latin typeface="Arial" panose="020B0604020202020204" pitchFamily="34" charset="0"/>
                        </a:rPr>
                        <a:t>This budget line will cover costs for per-diems for 2 representatives from the applicant organisation on the regional event in Tirana</a:t>
                      </a:r>
                    </a:p>
                  </a:txBody>
                  <a:tcPr marL="7620" marR="7620" marT="7620" marB="0" anchor="ctr"/>
                </a:tc>
                <a:tc>
                  <a:txBody>
                    <a:bodyPr/>
                    <a:lstStyle/>
                    <a:p>
                      <a:pPr algn="l" fontAlgn="ctr"/>
                      <a:r>
                        <a:rPr lang="en-US" sz="800" b="0" i="0" u="none" strike="noStrike">
                          <a:solidFill>
                            <a:srgbClr val="FF0000"/>
                          </a:solidFill>
                          <a:effectLst/>
                          <a:latin typeface="Arial" panose="020B0604020202020204" pitchFamily="34" charset="0"/>
                        </a:rPr>
                        <a:t>The unit value is determined as average per-diem rate for WB countries according to official EC per-diem rates, lowered for cost of light lunch provided on events.</a:t>
                      </a:r>
                    </a:p>
                  </a:txBody>
                  <a:tcPr marL="7620" marR="7620" marT="7620" marB="0" anchor="ctr"/>
                </a:tc>
                <a:extLst>
                  <a:ext uri="{0D108BD9-81ED-4DB2-BD59-A6C34878D82A}">
                    <a16:rowId xmlns:a16="http://schemas.microsoft.com/office/drawing/2014/main" val="1557753601"/>
                  </a:ext>
                </a:extLst>
              </a:tr>
              <a:tr h="522874">
                <a:tc>
                  <a:txBody>
                    <a:bodyPr/>
                    <a:lstStyle/>
                    <a:p>
                      <a:pPr algn="l" fontAlgn="ctr"/>
                      <a:r>
                        <a:rPr lang="en-US" sz="800" b="0" i="0" u="none" strike="noStrike">
                          <a:effectLst/>
                          <a:latin typeface="Arial" panose="020B0604020202020204" pitchFamily="34" charset="0"/>
                        </a:rPr>
                        <a:t>   1.2.2 Local (staff assigned to the Project)</a:t>
                      </a:r>
                    </a:p>
                  </a:txBody>
                  <a:tcPr marL="7620" marR="7620" marT="7620" marB="0" anchor="ctr"/>
                </a:tc>
                <a:tc>
                  <a:txBody>
                    <a:bodyPr/>
                    <a:lstStyle/>
                    <a:p>
                      <a:pPr algn="ctr" fontAlgn="ctr"/>
                      <a:r>
                        <a:rPr lang="en-US" sz="800" b="0" i="0" u="none" strike="noStrike">
                          <a:effectLst/>
                          <a:latin typeface="Arial" panose="020B0604020202020204" pitchFamily="34" charset="0"/>
                        </a:rPr>
                        <a:t>Per diem</a:t>
                      </a: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solidFill>
                          <a:srgbClr val="FF0000"/>
                        </a:solidFill>
                        <a:effectLst/>
                        <a:latin typeface="Arial" panose="020B0604020202020204" pitchFamily="34" charset="0"/>
                      </a:endParaRPr>
                    </a:p>
                  </a:txBody>
                  <a:tcPr marL="7620" marR="7620" marT="7620" marB="0" anchor="ctr"/>
                </a:tc>
                <a:tc>
                  <a:txBody>
                    <a:bodyPr/>
                    <a:lstStyle/>
                    <a:p>
                      <a:pPr algn="l" fontAlgn="ctr"/>
                      <a:endParaRPr lang="en-US" sz="800" b="0" i="0" u="none" strike="noStrike">
                        <a:solidFill>
                          <a:srgbClr val="FF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3496496840"/>
                  </a:ext>
                </a:extLst>
              </a:tr>
              <a:tr h="257451">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extLst>
                  <a:ext uri="{0D108BD9-81ED-4DB2-BD59-A6C34878D82A}">
                    <a16:rowId xmlns:a16="http://schemas.microsoft.com/office/drawing/2014/main" val="208972706"/>
                  </a:ext>
                </a:extLst>
              </a:tr>
              <a:tr h="390621">
                <a:tc>
                  <a:txBody>
                    <a:bodyPr/>
                    <a:lstStyle/>
                    <a:p>
                      <a:pPr algn="l" fontAlgn="ctr"/>
                      <a:r>
                        <a:rPr lang="en-US" sz="800" b="0" i="0" u="none" strike="noStrike">
                          <a:effectLst/>
                          <a:latin typeface="Arial" panose="020B0604020202020204" pitchFamily="34" charset="0"/>
                        </a:rPr>
                        <a:t>   1.2.3 Seminar/conference participants</a:t>
                      </a:r>
                    </a:p>
                  </a:txBody>
                  <a:tcPr marL="7620" marR="7620" marT="7620" marB="0" anchor="ctr"/>
                </a:tc>
                <a:tc>
                  <a:txBody>
                    <a:bodyPr/>
                    <a:lstStyle/>
                    <a:p>
                      <a:pPr algn="ctr" fontAlgn="ctr"/>
                      <a:r>
                        <a:rPr lang="en-US" sz="800" b="0" i="0" u="none" strike="noStrike">
                          <a:effectLst/>
                          <a:latin typeface="Arial" panose="020B0604020202020204" pitchFamily="34" charset="0"/>
                        </a:rPr>
                        <a:t>Per diem</a:t>
                      </a: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extLst>
                  <a:ext uri="{0D108BD9-81ED-4DB2-BD59-A6C34878D82A}">
                    <a16:rowId xmlns:a16="http://schemas.microsoft.com/office/drawing/2014/main" val="1319079651"/>
                  </a:ext>
                </a:extLst>
              </a:tr>
              <a:tr h="710750">
                <a:tc>
                  <a:txBody>
                    <a:bodyPr/>
                    <a:lstStyle/>
                    <a:p>
                      <a:pPr algn="l" fontAlgn="ctr"/>
                      <a:r>
                        <a:rPr lang="en-US" sz="800" b="0" i="0" u="none" strike="noStrike">
                          <a:solidFill>
                            <a:srgbClr val="FF0000"/>
                          </a:solidFill>
                          <a:effectLst/>
                          <a:latin typeface="Arial" panose="020B0604020202020204" pitchFamily="34" charset="0"/>
                        </a:rPr>
                        <a:t>2-Days workshop in Ohrid (20 participants)</a:t>
                      </a:r>
                    </a:p>
                  </a:txBody>
                  <a:tcPr marL="7620" marR="7620" marT="7620" marB="0" anchor="ctr"/>
                </a:tc>
                <a:tc>
                  <a:txBody>
                    <a:bodyPr/>
                    <a:lstStyle/>
                    <a:p>
                      <a:pPr algn="ctr" fontAlgn="ctr"/>
                      <a:r>
                        <a:rPr lang="en-US" sz="800" b="0" i="0" u="none" strike="noStrike">
                          <a:solidFill>
                            <a:srgbClr val="FF0000"/>
                          </a:solidFill>
                          <a:effectLst/>
                          <a:latin typeface="Arial" panose="020B0604020202020204" pitchFamily="34" charset="0"/>
                        </a:rPr>
                        <a:t>Per diem</a:t>
                      </a:r>
                    </a:p>
                  </a:txBody>
                  <a:tcPr marL="7620" marR="7620" marT="7620" marB="0" anchor="ctr"/>
                </a:tc>
                <a:tc>
                  <a:txBody>
                    <a:bodyPr/>
                    <a:lstStyle/>
                    <a:p>
                      <a:pPr algn="r" fontAlgn="ctr"/>
                      <a:r>
                        <a:rPr lang="en-US" sz="800" b="0" i="0" u="none" strike="noStrike">
                          <a:solidFill>
                            <a:srgbClr val="FF0000"/>
                          </a:solidFill>
                          <a:effectLst/>
                          <a:latin typeface="Arial" panose="020B0604020202020204" pitchFamily="34" charset="0"/>
                        </a:rPr>
                        <a:t>40</a:t>
                      </a:r>
                    </a:p>
                  </a:txBody>
                  <a:tcPr marL="7620" marR="7620" marT="7620" marB="0" anchor="ctr"/>
                </a:tc>
                <a:tc>
                  <a:txBody>
                    <a:bodyPr/>
                    <a:lstStyle/>
                    <a:p>
                      <a:pPr algn="r" fontAlgn="ctr"/>
                      <a:r>
                        <a:rPr lang="en-US" sz="800" b="0" i="0" u="none" strike="noStrike">
                          <a:solidFill>
                            <a:srgbClr val="FF0000"/>
                          </a:solidFill>
                          <a:effectLst/>
                          <a:latin typeface="Arial" panose="020B0604020202020204" pitchFamily="34" charset="0"/>
                        </a:rPr>
                        <a:t>60</a:t>
                      </a:r>
                    </a:p>
                  </a:txBody>
                  <a:tcPr marL="7620" marR="7620" marT="7620" marB="0" anchor="ctr"/>
                </a:tc>
                <a:tc>
                  <a:txBody>
                    <a:bodyPr/>
                    <a:lstStyle/>
                    <a:p>
                      <a:pPr algn="r" fontAlgn="ctr"/>
                      <a:r>
                        <a:rPr lang="en-US" sz="800" b="0" i="0" u="none" strike="noStrike">
                          <a:solidFill>
                            <a:srgbClr val="FF0000"/>
                          </a:solidFill>
                          <a:effectLst/>
                          <a:latin typeface="Arial" panose="020B0604020202020204" pitchFamily="34" charset="0"/>
                        </a:rPr>
                        <a:t>2,400.00</a:t>
                      </a:r>
                    </a:p>
                  </a:txBody>
                  <a:tcPr marL="7620" marR="7620" marT="7620" marB="0" anchor="ctr"/>
                </a:tc>
                <a:tc>
                  <a:txBody>
                    <a:bodyPr/>
                    <a:lstStyle/>
                    <a:p>
                      <a:pPr algn="l" fontAlgn="ctr"/>
                      <a:r>
                        <a:rPr lang="en-US" sz="800" b="0" i="0" u="none" strike="noStrike" dirty="0" smtClean="0">
                          <a:solidFill>
                            <a:srgbClr val="FF0000"/>
                          </a:solidFill>
                          <a:effectLst/>
                          <a:latin typeface="Arial" panose="020B0604020202020204" pitchFamily="34" charset="0"/>
                        </a:rPr>
                        <a:t>Activity A.1.2</a:t>
                      </a:r>
                      <a:r>
                        <a:rPr lang="en-US" sz="800" b="0" i="0" u="none" strike="noStrike" dirty="0">
                          <a:solidFill>
                            <a:srgbClr val="FF0000"/>
                          </a:solidFill>
                          <a:effectLst/>
                          <a:latin typeface="Arial" panose="020B0604020202020204" pitchFamily="34" charset="0"/>
                        </a:rPr>
                        <a:t/>
                      </a:r>
                      <a:br>
                        <a:rPr lang="en-US" sz="800" b="0" i="0" u="none" strike="noStrike" dirty="0">
                          <a:solidFill>
                            <a:srgbClr val="FF0000"/>
                          </a:solidFill>
                          <a:effectLst/>
                          <a:latin typeface="Arial" panose="020B0604020202020204" pitchFamily="34" charset="0"/>
                        </a:rPr>
                      </a:br>
                      <a:r>
                        <a:rPr lang="en-US" sz="800" b="0" i="0" u="none" strike="noStrike" dirty="0">
                          <a:solidFill>
                            <a:srgbClr val="FF0000"/>
                          </a:solidFill>
                          <a:effectLst/>
                          <a:latin typeface="Arial" panose="020B0604020202020204" pitchFamily="34" charset="0"/>
                        </a:rPr>
                        <a:t>This Budget line will cover costs for half-board accommodation of 20 participants.</a:t>
                      </a:r>
                    </a:p>
                  </a:txBody>
                  <a:tcPr marL="7620" marR="7620" marT="7620" marB="0" anchor="ctr"/>
                </a:tc>
                <a:tc>
                  <a:txBody>
                    <a:bodyPr/>
                    <a:lstStyle/>
                    <a:p>
                      <a:pPr algn="l" fontAlgn="ctr"/>
                      <a:r>
                        <a:rPr lang="en-US" sz="800" b="0" i="0" u="none" strike="noStrike" dirty="0">
                          <a:solidFill>
                            <a:srgbClr val="FF0000"/>
                          </a:solidFill>
                          <a:effectLst/>
                          <a:latin typeface="Arial" panose="020B0604020202020204" pitchFamily="34" charset="0"/>
                        </a:rPr>
                        <a:t>The unit value is determined on the basis of inflation adjusted historical rates and actual market prices as provided in unbinding market offers.</a:t>
                      </a:r>
                    </a:p>
                  </a:txBody>
                  <a:tcPr marL="7620" marR="7620" marT="7620" marB="0" anchor="ctr"/>
                </a:tc>
                <a:extLst>
                  <a:ext uri="{0D108BD9-81ED-4DB2-BD59-A6C34878D82A}">
                    <a16:rowId xmlns:a16="http://schemas.microsoft.com/office/drawing/2014/main" val="4007947146"/>
                  </a:ext>
                </a:extLst>
              </a:tr>
            </a:tbl>
          </a:graphicData>
        </a:graphic>
      </p:graphicFrame>
    </p:spTree>
    <p:extLst>
      <p:ext uri="{BB962C8B-B14F-4D97-AF65-F5344CB8AC3E}">
        <p14:creationId xmlns:p14="http://schemas.microsoft.com/office/powerpoint/2010/main" val="2037873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solidFill>
                  <a:srgbClr val="002060"/>
                </a:solidFill>
              </a:rPr>
              <a:t>Training Objectives</a:t>
            </a:r>
            <a:endParaRPr lang="en-US" sz="3000" dirty="0">
              <a:solidFill>
                <a:srgbClr val="002060"/>
              </a:solidFill>
            </a:endParaRPr>
          </a:p>
        </p:txBody>
      </p:sp>
      <p:sp>
        <p:nvSpPr>
          <p:cNvPr id="3" name="Content Placeholder 2"/>
          <p:cNvSpPr>
            <a:spLocks noGrp="1"/>
          </p:cNvSpPr>
          <p:nvPr>
            <p:ph idx="1"/>
          </p:nvPr>
        </p:nvSpPr>
        <p:spPr/>
        <p:txBody>
          <a:bodyPr>
            <a:normAutofit/>
          </a:bodyPr>
          <a:lstStyle/>
          <a:p>
            <a:r>
              <a:rPr lang="en-US" sz="2000" dirty="0" smtClean="0">
                <a:solidFill>
                  <a:srgbClr val="002060"/>
                </a:solidFill>
              </a:rPr>
              <a:t>Aim: Obtain general understanding of the main principles for preparation of project budget proposals in line with EU rules, with particular attention to the rules governing the specific SELDI Small Grants </a:t>
            </a:r>
            <a:r>
              <a:rPr lang="en-US" sz="2000" dirty="0" err="1" smtClean="0">
                <a:solidFill>
                  <a:srgbClr val="002060"/>
                </a:solidFill>
              </a:rPr>
              <a:t>Programme</a:t>
            </a:r>
            <a:r>
              <a:rPr lang="en-US" sz="2000" dirty="0" smtClean="0">
                <a:solidFill>
                  <a:srgbClr val="002060"/>
                </a:solidFill>
              </a:rPr>
              <a:t> Call</a:t>
            </a:r>
          </a:p>
          <a:p>
            <a:pPr marL="0" indent="0">
              <a:buNone/>
            </a:pPr>
            <a:endParaRPr lang="en-US" sz="2000" dirty="0">
              <a:solidFill>
                <a:srgbClr val="002060"/>
              </a:solidFill>
            </a:endParaRPr>
          </a:p>
          <a:p>
            <a:r>
              <a:rPr lang="en-US" sz="2000" dirty="0" smtClean="0">
                <a:solidFill>
                  <a:srgbClr val="002060"/>
                </a:solidFill>
              </a:rPr>
              <a:t>Result: Being confident in preparing sound project budget</a:t>
            </a:r>
            <a:r>
              <a:rPr lang="mk-MK" sz="2000" dirty="0" smtClean="0">
                <a:solidFill>
                  <a:srgbClr val="002060"/>
                </a:solidFill>
              </a:rPr>
              <a:t> </a:t>
            </a:r>
            <a:r>
              <a:rPr lang="en-US" sz="2000" dirty="0" smtClean="0">
                <a:solidFill>
                  <a:srgbClr val="002060"/>
                </a:solidFill>
              </a:rPr>
              <a:t>proposals</a:t>
            </a:r>
            <a:endParaRPr lang="en-US" sz="2000" dirty="0">
              <a:solidFill>
                <a:srgbClr val="002060"/>
              </a:solidFill>
            </a:endParaRPr>
          </a:p>
        </p:txBody>
      </p:sp>
    </p:spTree>
    <p:extLst>
      <p:ext uri="{BB962C8B-B14F-4D97-AF65-F5344CB8AC3E}">
        <p14:creationId xmlns:p14="http://schemas.microsoft.com/office/powerpoint/2010/main" val="9483841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smtClean="0">
                <a:solidFill>
                  <a:srgbClr val="002060"/>
                </a:solidFill>
              </a:rPr>
              <a:t>Points of check for budget conformity with general rules applicable to BH 1 – HR, Per Diems</a:t>
            </a:r>
            <a:endParaRPr lang="en-US" sz="3000" dirty="0">
              <a:solidFill>
                <a:srgbClr val="002060"/>
              </a:solidFill>
            </a:endParaRPr>
          </a:p>
        </p:txBody>
      </p:sp>
      <p:sp>
        <p:nvSpPr>
          <p:cNvPr id="3" name="Content Placeholder 2"/>
          <p:cNvSpPr>
            <a:spLocks noGrp="1"/>
          </p:cNvSpPr>
          <p:nvPr>
            <p:ph idx="1"/>
          </p:nvPr>
        </p:nvSpPr>
        <p:spPr>
          <a:xfrm>
            <a:off x="457200" y="1600200"/>
            <a:ext cx="8686800" cy="4525963"/>
          </a:xfrm>
        </p:spPr>
        <p:txBody>
          <a:bodyPr>
            <a:normAutofit/>
          </a:bodyPr>
          <a:lstStyle/>
          <a:p>
            <a:pPr lvl="0">
              <a:spcBef>
                <a:spcPts val="600"/>
              </a:spcBef>
              <a:spcAft>
                <a:spcPts val="600"/>
              </a:spcAft>
            </a:pPr>
            <a:r>
              <a:rPr lang="en-US" sz="1800" dirty="0" smtClean="0">
                <a:solidFill>
                  <a:srgbClr val="002060"/>
                </a:solidFill>
              </a:rPr>
              <a:t>Number of per-diems correspond to activities and estimated number of participants</a:t>
            </a:r>
          </a:p>
          <a:p>
            <a:pPr lvl="0">
              <a:spcBef>
                <a:spcPts val="600"/>
              </a:spcBef>
              <a:spcAft>
                <a:spcPts val="600"/>
              </a:spcAft>
            </a:pPr>
            <a:r>
              <a:rPr lang="en-US" sz="1800" dirty="0" smtClean="0">
                <a:solidFill>
                  <a:srgbClr val="002060"/>
                </a:solidFill>
              </a:rPr>
              <a:t>Travel </a:t>
            </a:r>
            <a:r>
              <a:rPr lang="en-US" sz="1800" dirty="0">
                <a:solidFill>
                  <a:srgbClr val="002060"/>
                </a:solidFill>
              </a:rPr>
              <a:t>destinations </a:t>
            </a:r>
            <a:r>
              <a:rPr lang="en-US" sz="1800" dirty="0" smtClean="0">
                <a:solidFill>
                  <a:srgbClr val="002060"/>
                </a:solidFill>
              </a:rPr>
              <a:t>are specified in justification (if </a:t>
            </a:r>
            <a:r>
              <a:rPr lang="en-US" sz="1800" dirty="0">
                <a:solidFill>
                  <a:srgbClr val="002060"/>
                </a:solidFill>
              </a:rPr>
              <a:t>feasible) and align with the activities outlined in the project </a:t>
            </a:r>
            <a:r>
              <a:rPr lang="en-US" sz="1800" dirty="0" smtClean="0">
                <a:solidFill>
                  <a:srgbClr val="002060"/>
                </a:solidFill>
              </a:rPr>
              <a:t>proposal</a:t>
            </a:r>
            <a:endParaRPr lang="en-US" sz="1800" dirty="0">
              <a:solidFill>
                <a:srgbClr val="002060"/>
              </a:solidFill>
            </a:endParaRPr>
          </a:p>
          <a:p>
            <a:pPr lvl="0">
              <a:spcBef>
                <a:spcPts val="600"/>
              </a:spcBef>
              <a:spcAft>
                <a:spcPts val="600"/>
              </a:spcAft>
            </a:pPr>
            <a:r>
              <a:rPr lang="en-US" sz="1800" dirty="0">
                <a:solidFill>
                  <a:srgbClr val="002060"/>
                </a:solidFill>
              </a:rPr>
              <a:t>Applicants may consider reimbursing expenses against invoices, covering all accommodation, meal, local transportation, and incidental costs based on actual expenditures, rather than disbursing per diems to </a:t>
            </a:r>
            <a:r>
              <a:rPr lang="en-US" sz="1800" dirty="0" smtClean="0">
                <a:solidFill>
                  <a:srgbClr val="002060"/>
                </a:solidFill>
              </a:rPr>
              <a:t>individuals</a:t>
            </a:r>
            <a:endParaRPr lang="en-US" sz="1800" dirty="0">
              <a:solidFill>
                <a:srgbClr val="002060"/>
              </a:solidFill>
            </a:endParaRPr>
          </a:p>
          <a:p>
            <a:pPr lvl="0">
              <a:spcBef>
                <a:spcPts val="600"/>
              </a:spcBef>
              <a:spcAft>
                <a:spcPts val="600"/>
              </a:spcAft>
            </a:pPr>
            <a:r>
              <a:rPr lang="en-US" sz="1800" dirty="0" smtClean="0">
                <a:solidFill>
                  <a:srgbClr val="002060"/>
                </a:solidFill>
              </a:rPr>
              <a:t>Per-diem rates adhere </a:t>
            </a:r>
            <a:r>
              <a:rPr lang="en-US" sz="1800" dirty="0">
                <a:solidFill>
                  <a:srgbClr val="002060"/>
                </a:solidFill>
              </a:rPr>
              <a:t>to </a:t>
            </a:r>
            <a:r>
              <a:rPr lang="en-US" sz="1800" dirty="0" smtClean="0">
                <a:solidFill>
                  <a:srgbClr val="002060"/>
                </a:solidFill>
              </a:rPr>
              <a:t>internal </a:t>
            </a:r>
            <a:r>
              <a:rPr lang="en-US" sz="1800" dirty="0">
                <a:solidFill>
                  <a:srgbClr val="002060"/>
                </a:solidFill>
              </a:rPr>
              <a:t>procedures and practices, provided such procedures exist, and applicants can demonstrate past disbursements of such per diems for previous </a:t>
            </a:r>
            <a:r>
              <a:rPr lang="en-US" sz="1800" dirty="0" smtClean="0">
                <a:solidFill>
                  <a:srgbClr val="002060"/>
                </a:solidFill>
              </a:rPr>
              <a:t>activities</a:t>
            </a:r>
            <a:endParaRPr lang="en-US" sz="1800" dirty="0">
              <a:solidFill>
                <a:srgbClr val="002060"/>
              </a:solidFill>
            </a:endParaRPr>
          </a:p>
        </p:txBody>
      </p:sp>
    </p:spTree>
    <p:extLst>
      <p:ext uri="{BB962C8B-B14F-4D97-AF65-F5344CB8AC3E}">
        <p14:creationId xmlns:p14="http://schemas.microsoft.com/office/powerpoint/2010/main" val="6449932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solidFill>
                  <a:srgbClr val="002060"/>
                </a:solidFill>
              </a:rPr>
              <a:t>Budget Heading 2 - Travel </a:t>
            </a:r>
          </a:p>
        </p:txBody>
      </p:sp>
      <p:sp>
        <p:nvSpPr>
          <p:cNvPr id="3" name="Content Placeholder 2"/>
          <p:cNvSpPr>
            <a:spLocks noGrp="1"/>
          </p:cNvSpPr>
          <p:nvPr>
            <p:ph idx="1"/>
          </p:nvPr>
        </p:nvSpPr>
        <p:spPr>
          <a:xfrm>
            <a:off x="457200" y="1600200"/>
            <a:ext cx="8579296" cy="4525963"/>
          </a:xfrm>
        </p:spPr>
        <p:txBody>
          <a:bodyPr>
            <a:noAutofit/>
          </a:bodyPr>
          <a:lstStyle/>
          <a:p>
            <a:pPr>
              <a:spcBef>
                <a:spcPts val="600"/>
              </a:spcBef>
              <a:spcAft>
                <a:spcPts val="600"/>
              </a:spcAft>
              <a:defRPr/>
            </a:pPr>
            <a:r>
              <a:rPr lang="en-US" sz="2000" dirty="0">
                <a:solidFill>
                  <a:srgbClr val="002060"/>
                </a:solidFill>
              </a:rPr>
              <a:t>Travel </a:t>
            </a:r>
            <a:r>
              <a:rPr lang="en-US" sz="2000" dirty="0" smtClean="0">
                <a:solidFill>
                  <a:srgbClr val="002060"/>
                </a:solidFill>
              </a:rPr>
              <a:t>costs </a:t>
            </a:r>
            <a:r>
              <a:rPr lang="en-US" sz="2000" dirty="0">
                <a:solidFill>
                  <a:srgbClr val="002060"/>
                </a:solidFill>
              </a:rPr>
              <a:t>for staff and other individuals participating in the action are eligible as long as they are necessary for project activities </a:t>
            </a:r>
            <a:endParaRPr lang="en-US" sz="2000" dirty="0" smtClean="0">
              <a:solidFill>
                <a:srgbClr val="002060"/>
              </a:solidFill>
            </a:endParaRPr>
          </a:p>
          <a:p>
            <a:pPr>
              <a:spcBef>
                <a:spcPts val="600"/>
              </a:spcBef>
              <a:spcAft>
                <a:spcPts val="600"/>
              </a:spcAft>
              <a:defRPr/>
            </a:pPr>
            <a:r>
              <a:rPr lang="en-US" sz="2000" dirty="0" smtClean="0">
                <a:solidFill>
                  <a:srgbClr val="002060"/>
                </a:solidFill>
              </a:rPr>
              <a:t>Travel </a:t>
            </a:r>
            <a:r>
              <a:rPr lang="en-US" sz="2000" dirty="0">
                <a:solidFill>
                  <a:srgbClr val="002060"/>
                </a:solidFill>
              </a:rPr>
              <a:t>costs </a:t>
            </a:r>
            <a:r>
              <a:rPr lang="en-US" sz="2000" dirty="0" smtClean="0">
                <a:solidFill>
                  <a:srgbClr val="002060"/>
                </a:solidFill>
              </a:rPr>
              <a:t>should be sufficiently justified and accurately presented</a:t>
            </a:r>
          </a:p>
          <a:p>
            <a:pPr>
              <a:spcBef>
                <a:spcPts val="600"/>
              </a:spcBef>
              <a:spcAft>
                <a:spcPts val="600"/>
              </a:spcAft>
              <a:defRPr/>
            </a:pPr>
            <a:r>
              <a:rPr lang="en-US" sz="2000" dirty="0" smtClean="0">
                <a:solidFill>
                  <a:srgbClr val="002060"/>
                </a:solidFill>
              </a:rPr>
              <a:t>Travel </a:t>
            </a:r>
            <a:r>
              <a:rPr lang="en-US" sz="2000" dirty="0">
                <a:solidFill>
                  <a:srgbClr val="002060"/>
                </a:solidFill>
              </a:rPr>
              <a:t>may encompass international or local journeys:</a:t>
            </a:r>
          </a:p>
          <a:p>
            <a:pPr lvl="1">
              <a:spcBef>
                <a:spcPts val="600"/>
              </a:spcBef>
              <a:spcAft>
                <a:spcPts val="600"/>
              </a:spcAft>
            </a:pPr>
            <a:r>
              <a:rPr lang="en-US" sz="2000" dirty="0">
                <a:solidFill>
                  <a:srgbClr val="002060"/>
                </a:solidFill>
              </a:rPr>
              <a:t>International travel: </a:t>
            </a:r>
            <a:r>
              <a:rPr lang="en-US" sz="2000" dirty="0" smtClean="0">
                <a:solidFill>
                  <a:srgbClr val="002060"/>
                </a:solidFill>
              </a:rPr>
              <a:t>for </a:t>
            </a:r>
            <a:r>
              <a:rPr lang="en-US" sz="2000" dirty="0">
                <a:solidFill>
                  <a:srgbClr val="002060"/>
                </a:solidFill>
              </a:rPr>
              <a:t>project team members, conference/seminar </a:t>
            </a:r>
            <a:r>
              <a:rPr lang="en-US" sz="2000" dirty="0" smtClean="0">
                <a:solidFill>
                  <a:srgbClr val="002060"/>
                </a:solidFill>
              </a:rPr>
              <a:t>participants for </a:t>
            </a:r>
            <a:r>
              <a:rPr lang="en-US" sz="2000" dirty="0">
                <a:solidFill>
                  <a:srgbClr val="002060"/>
                </a:solidFill>
              </a:rPr>
              <a:t>project requirements. </a:t>
            </a:r>
            <a:r>
              <a:rPr lang="en-US" sz="2000" dirty="0" smtClean="0">
                <a:solidFill>
                  <a:srgbClr val="002060"/>
                </a:solidFill>
              </a:rPr>
              <a:t>Unit </a:t>
            </a:r>
            <a:r>
              <a:rPr lang="en-US" sz="2000" dirty="0">
                <a:solidFill>
                  <a:srgbClr val="002060"/>
                </a:solidFill>
              </a:rPr>
              <a:t>rates should not surpass economy class </a:t>
            </a:r>
            <a:r>
              <a:rPr lang="en-US" sz="2000" dirty="0" smtClean="0">
                <a:solidFill>
                  <a:srgbClr val="002060"/>
                </a:solidFill>
              </a:rPr>
              <a:t>rates</a:t>
            </a:r>
          </a:p>
          <a:p>
            <a:pPr lvl="1">
              <a:spcBef>
                <a:spcPts val="600"/>
              </a:spcBef>
              <a:spcAft>
                <a:spcPts val="600"/>
              </a:spcAft>
            </a:pPr>
            <a:r>
              <a:rPr lang="en-US" sz="2000" dirty="0" smtClean="0">
                <a:solidFill>
                  <a:srgbClr val="002060"/>
                </a:solidFill>
              </a:rPr>
              <a:t>Local </a:t>
            </a:r>
            <a:r>
              <a:rPr lang="en-US" sz="2000" dirty="0">
                <a:solidFill>
                  <a:srgbClr val="002060"/>
                </a:solidFill>
              </a:rPr>
              <a:t>transportation: Covering expenses for project staff, conference/seminar attendees, and trainees travelling between cities </a:t>
            </a:r>
            <a:r>
              <a:rPr lang="en-US" sz="2000" dirty="0" smtClean="0">
                <a:solidFill>
                  <a:srgbClr val="002060"/>
                </a:solidFill>
              </a:rPr>
              <a:t>within </a:t>
            </a:r>
            <a:r>
              <a:rPr lang="en-US" sz="2000" dirty="0">
                <a:solidFill>
                  <a:srgbClr val="002060"/>
                </a:solidFill>
              </a:rPr>
              <a:t>the same country. Costs related </a:t>
            </a:r>
            <a:r>
              <a:rPr lang="en-US" sz="2000" dirty="0" smtClean="0">
                <a:solidFill>
                  <a:srgbClr val="002060"/>
                </a:solidFill>
              </a:rPr>
              <a:t>to local inner-city travel or </a:t>
            </a:r>
            <a:r>
              <a:rPr lang="en-US" sz="2000" dirty="0">
                <a:solidFill>
                  <a:srgbClr val="002060"/>
                </a:solidFill>
              </a:rPr>
              <a:t>transportation between home and work cannot </a:t>
            </a:r>
            <a:r>
              <a:rPr lang="en-US" sz="2000" dirty="0" smtClean="0">
                <a:solidFill>
                  <a:srgbClr val="002060"/>
                </a:solidFill>
              </a:rPr>
              <a:t>be covered</a:t>
            </a:r>
            <a:endParaRPr lang="en-US" sz="2000" dirty="0">
              <a:solidFill>
                <a:srgbClr val="002060"/>
              </a:solidFill>
            </a:endParaRPr>
          </a:p>
          <a:p>
            <a:pPr marL="0" indent="0">
              <a:spcBef>
                <a:spcPts val="600"/>
              </a:spcBef>
              <a:spcAft>
                <a:spcPts val="600"/>
              </a:spcAft>
              <a:buNone/>
            </a:pPr>
            <a:endParaRPr lang="en-US" sz="2000" dirty="0">
              <a:solidFill>
                <a:srgbClr val="002060"/>
              </a:solidFill>
            </a:endParaRPr>
          </a:p>
        </p:txBody>
      </p:sp>
    </p:spTree>
    <p:extLst>
      <p:ext uri="{BB962C8B-B14F-4D97-AF65-F5344CB8AC3E}">
        <p14:creationId xmlns:p14="http://schemas.microsoft.com/office/powerpoint/2010/main" val="39104086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solidFill>
                  <a:srgbClr val="002060"/>
                </a:solidFill>
              </a:rPr>
              <a:t>Budget Heading 2 - Travel </a:t>
            </a:r>
          </a:p>
        </p:txBody>
      </p:sp>
      <p:sp>
        <p:nvSpPr>
          <p:cNvPr id="3" name="Content Placeholder 2"/>
          <p:cNvSpPr>
            <a:spLocks noGrp="1"/>
          </p:cNvSpPr>
          <p:nvPr>
            <p:ph idx="1"/>
          </p:nvPr>
        </p:nvSpPr>
        <p:spPr>
          <a:xfrm>
            <a:off x="457200" y="1600200"/>
            <a:ext cx="8686800" cy="4525963"/>
          </a:xfrm>
        </p:spPr>
        <p:txBody>
          <a:bodyPr>
            <a:noAutofit/>
          </a:bodyPr>
          <a:lstStyle/>
          <a:p>
            <a:pPr>
              <a:spcBef>
                <a:spcPts val="600"/>
              </a:spcBef>
              <a:spcAft>
                <a:spcPts val="600"/>
              </a:spcAft>
            </a:pPr>
            <a:r>
              <a:rPr lang="en-US" sz="2000" dirty="0">
                <a:solidFill>
                  <a:srgbClr val="002060"/>
                </a:solidFill>
              </a:rPr>
              <a:t>Precise details for each type of travel intended for project implementation, along with the reimbursement method </a:t>
            </a:r>
          </a:p>
          <a:p>
            <a:pPr>
              <a:spcBef>
                <a:spcPts val="600"/>
              </a:spcBef>
              <a:spcAft>
                <a:spcPts val="600"/>
              </a:spcAft>
            </a:pPr>
            <a:r>
              <a:rPr lang="en-US" sz="2000" dirty="0">
                <a:solidFill>
                  <a:srgbClr val="002060"/>
                </a:solidFill>
              </a:rPr>
              <a:t>If various methods of travel reimbursement are proposed (such as bus tickets, use of private vehicles, etc.) - clearly explain in the justification section, providing explicit information regarding reimbursement for each mode of travel </a:t>
            </a:r>
            <a:endParaRPr lang="en-US" sz="2000" dirty="0" smtClean="0">
              <a:solidFill>
                <a:srgbClr val="002060"/>
              </a:solidFill>
            </a:endParaRPr>
          </a:p>
          <a:p>
            <a:pPr>
              <a:spcBef>
                <a:spcPts val="600"/>
              </a:spcBef>
              <a:spcAft>
                <a:spcPts val="600"/>
              </a:spcAft>
            </a:pPr>
            <a:r>
              <a:rPr lang="en-US" sz="2000" dirty="0">
                <a:solidFill>
                  <a:srgbClr val="002060"/>
                </a:solidFill>
              </a:rPr>
              <a:t>Specify number of trips, destination, and number of travelers</a:t>
            </a:r>
          </a:p>
          <a:p>
            <a:pPr>
              <a:spcBef>
                <a:spcPts val="600"/>
              </a:spcBef>
              <a:spcAft>
                <a:spcPts val="600"/>
              </a:spcAft>
            </a:pPr>
            <a:r>
              <a:rPr lang="en-US" sz="2000" dirty="0" smtClean="0">
                <a:solidFill>
                  <a:srgbClr val="002060"/>
                </a:solidFill>
              </a:rPr>
              <a:t>Indicate </a:t>
            </a:r>
            <a:r>
              <a:rPr lang="en-US" sz="2000" dirty="0">
                <a:solidFill>
                  <a:srgbClr val="002060"/>
                </a:solidFill>
              </a:rPr>
              <a:t>places/ cities of travel (if possible) in compliance with the activities </a:t>
            </a:r>
            <a:endParaRPr lang="en-US" sz="2000" dirty="0" smtClean="0">
              <a:solidFill>
                <a:srgbClr val="002060"/>
              </a:solidFill>
            </a:endParaRPr>
          </a:p>
          <a:p>
            <a:pPr marL="342900" lvl="1" indent="-342900">
              <a:spcBef>
                <a:spcPts val="600"/>
              </a:spcBef>
              <a:spcAft>
                <a:spcPts val="600"/>
              </a:spcAft>
              <a:buFont typeface="Arial" pitchFamily="34" charset="0"/>
              <a:buChar char="•"/>
            </a:pPr>
            <a:r>
              <a:rPr lang="en-US" sz="2000" dirty="0">
                <a:solidFill>
                  <a:srgbClr val="002060"/>
                </a:solidFill>
              </a:rPr>
              <a:t>Link to specific activities must be pointed out in the Justification part</a:t>
            </a:r>
          </a:p>
          <a:p>
            <a:pPr marL="0" indent="0">
              <a:spcBef>
                <a:spcPts val="300"/>
              </a:spcBef>
              <a:buNone/>
            </a:pPr>
            <a:endParaRPr lang="en-US" sz="2000" dirty="0">
              <a:solidFill>
                <a:srgbClr val="002060"/>
              </a:solidFill>
            </a:endParaRPr>
          </a:p>
        </p:txBody>
      </p:sp>
    </p:spTree>
    <p:extLst>
      <p:ext uri="{BB962C8B-B14F-4D97-AF65-F5344CB8AC3E}">
        <p14:creationId xmlns:p14="http://schemas.microsoft.com/office/powerpoint/2010/main" val="3767062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solidFill>
                  <a:srgbClr val="002060"/>
                </a:solidFill>
              </a:rPr>
              <a:t>Project budget and justification of the budget, Example, BH </a:t>
            </a:r>
            <a:r>
              <a:rPr lang="en-US" sz="3000" dirty="0" smtClean="0">
                <a:solidFill>
                  <a:srgbClr val="002060"/>
                </a:solidFill>
              </a:rPr>
              <a:t>2 - Travel</a:t>
            </a:r>
            <a:endParaRPr lang="en-US" sz="3000" dirty="0">
              <a:solidFill>
                <a:srgbClr val="00206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79251321"/>
              </p:ext>
            </p:extLst>
          </p:nvPr>
        </p:nvGraphicFramePr>
        <p:xfrm>
          <a:off x="179510" y="1600200"/>
          <a:ext cx="8712970" cy="3090778"/>
        </p:xfrm>
        <a:graphic>
          <a:graphicData uri="http://schemas.openxmlformats.org/drawingml/2006/table">
            <a:tbl>
              <a:tblPr firstRow="1" bandRow="1">
                <a:tableStyleId>{5C22544A-7EE6-4342-B048-85BDC9FD1C3A}</a:tableStyleId>
              </a:tblPr>
              <a:tblGrid>
                <a:gridCol w="1244710">
                  <a:extLst>
                    <a:ext uri="{9D8B030D-6E8A-4147-A177-3AD203B41FA5}">
                      <a16:colId xmlns:a16="http://schemas.microsoft.com/office/drawing/2014/main" val="1635660444"/>
                    </a:ext>
                  </a:extLst>
                </a:gridCol>
                <a:gridCol w="699508">
                  <a:extLst>
                    <a:ext uri="{9D8B030D-6E8A-4147-A177-3AD203B41FA5}">
                      <a16:colId xmlns:a16="http://schemas.microsoft.com/office/drawing/2014/main" val="4007895633"/>
                    </a:ext>
                  </a:extLst>
                </a:gridCol>
                <a:gridCol w="648072">
                  <a:extLst>
                    <a:ext uri="{9D8B030D-6E8A-4147-A177-3AD203B41FA5}">
                      <a16:colId xmlns:a16="http://schemas.microsoft.com/office/drawing/2014/main" val="3493484988"/>
                    </a:ext>
                  </a:extLst>
                </a:gridCol>
                <a:gridCol w="648072">
                  <a:extLst>
                    <a:ext uri="{9D8B030D-6E8A-4147-A177-3AD203B41FA5}">
                      <a16:colId xmlns:a16="http://schemas.microsoft.com/office/drawing/2014/main" val="3715551674"/>
                    </a:ext>
                  </a:extLst>
                </a:gridCol>
                <a:gridCol w="720080">
                  <a:extLst>
                    <a:ext uri="{9D8B030D-6E8A-4147-A177-3AD203B41FA5}">
                      <a16:colId xmlns:a16="http://schemas.microsoft.com/office/drawing/2014/main" val="3174910097"/>
                    </a:ext>
                  </a:extLst>
                </a:gridCol>
                <a:gridCol w="2520280">
                  <a:extLst>
                    <a:ext uri="{9D8B030D-6E8A-4147-A177-3AD203B41FA5}">
                      <a16:colId xmlns:a16="http://schemas.microsoft.com/office/drawing/2014/main" val="494947354"/>
                    </a:ext>
                  </a:extLst>
                </a:gridCol>
                <a:gridCol w="2232248">
                  <a:extLst>
                    <a:ext uri="{9D8B030D-6E8A-4147-A177-3AD203B41FA5}">
                      <a16:colId xmlns:a16="http://schemas.microsoft.com/office/drawing/2014/main" val="447730473"/>
                    </a:ext>
                  </a:extLst>
                </a:gridCol>
              </a:tblGrid>
              <a:tr h="257451">
                <a:tc rowSpan="2">
                  <a:txBody>
                    <a:bodyPr/>
                    <a:lstStyle/>
                    <a:p>
                      <a:pPr algn="ctr" fontAlgn="ctr"/>
                      <a:r>
                        <a:rPr lang="en-US" sz="800" b="1" i="0" u="none" strike="noStrike" dirty="0">
                          <a:effectLst/>
                          <a:latin typeface="Arial" panose="020B0604020202020204" pitchFamily="34" charset="0"/>
                        </a:rPr>
                        <a:t>Costs</a:t>
                      </a:r>
                    </a:p>
                  </a:txBody>
                  <a:tcPr marL="7620" marR="7620" marT="7620" marB="0" anchor="ctr"/>
                </a:tc>
                <a:tc rowSpan="2">
                  <a:txBody>
                    <a:bodyPr/>
                    <a:lstStyle/>
                    <a:p>
                      <a:pPr algn="ctr" fontAlgn="ctr"/>
                      <a:r>
                        <a:rPr lang="en-US" sz="800" b="1" i="0" u="none" strike="noStrike" dirty="0">
                          <a:effectLst/>
                          <a:latin typeface="Arial" panose="020B0604020202020204" pitchFamily="34" charset="0"/>
                        </a:rPr>
                        <a:t>Unit </a:t>
                      </a:r>
                    </a:p>
                  </a:txBody>
                  <a:tcPr marL="7620" marR="7620" marT="7620" marB="0" anchor="ctr"/>
                </a:tc>
                <a:tc rowSpan="2">
                  <a:txBody>
                    <a:bodyPr/>
                    <a:lstStyle/>
                    <a:p>
                      <a:pPr algn="ctr" fontAlgn="ctr"/>
                      <a:r>
                        <a:rPr lang="en-US" sz="800" b="1" i="0" u="none" strike="noStrike" dirty="0">
                          <a:effectLst/>
                          <a:latin typeface="Arial" panose="020B0604020202020204" pitchFamily="34" charset="0"/>
                        </a:rPr>
                        <a:t># of units</a:t>
                      </a:r>
                    </a:p>
                  </a:txBody>
                  <a:tcPr marL="7620" marR="7620" marT="7620" marB="0" anchor="ctr"/>
                </a:tc>
                <a:tc rowSpan="2">
                  <a:txBody>
                    <a:bodyPr/>
                    <a:lstStyle/>
                    <a:p>
                      <a:pPr algn="ctr" fontAlgn="ctr"/>
                      <a:r>
                        <a:rPr lang="en-US" sz="800" b="1" i="0" u="none" strike="noStrike">
                          <a:effectLst/>
                          <a:latin typeface="Arial" panose="020B0604020202020204" pitchFamily="34" charset="0"/>
                        </a:rPr>
                        <a:t>Unit value</a:t>
                      </a:r>
                      <a:br>
                        <a:rPr lang="en-US" sz="800" b="1" i="0" u="none" strike="noStrike">
                          <a:effectLst/>
                          <a:latin typeface="Arial" panose="020B0604020202020204" pitchFamily="34" charset="0"/>
                        </a:rPr>
                      </a:br>
                      <a:r>
                        <a:rPr lang="en-US" sz="800" b="1" i="0" u="none" strike="noStrike">
                          <a:effectLst/>
                          <a:latin typeface="Arial" panose="020B0604020202020204" pitchFamily="34" charset="0"/>
                        </a:rPr>
                        <a:t>(in EUR)</a:t>
                      </a:r>
                    </a:p>
                  </a:txBody>
                  <a:tcPr marL="7620" marR="7620" marT="7620" marB="0" anchor="ctr"/>
                </a:tc>
                <a:tc rowSpan="2">
                  <a:txBody>
                    <a:bodyPr/>
                    <a:lstStyle/>
                    <a:p>
                      <a:pPr algn="ctr" fontAlgn="ctr"/>
                      <a:r>
                        <a:rPr lang="en-US" sz="800" b="1" i="0" u="none" strike="noStrike">
                          <a:effectLst/>
                          <a:latin typeface="Arial" panose="020B0604020202020204" pitchFamily="34" charset="0"/>
                        </a:rPr>
                        <a:t>Total Cost</a:t>
                      </a:r>
                      <a:br>
                        <a:rPr lang="en-US" sz="800" b="1" i="0" u="none" strike="noStrike">
                          <a:effectLst/>
                          <a:latin typeface="Arial" panose="020B0604020202020204" pitchFamily="34" charset="0"/>
                        </a:rPr>
                      </a:br>
                      <a:r>
                        <a:rPr lang="en-US" sz="800" b="1" i="0" u="none" strike="noStrike">
                          <a:effectLst/>
                          <a:latin typeface="Arial" panose="020B0604020202020204" pitchFamily="34" charset="0"/>
                        </a:rPr>
                        <a:t>(in EUR)</a:t>
                      </a:r>
                    </a:p>
                  </a:txBody>
                  <a:tcPr marL="7620" marR="7620" marT="7620" marB="0" anchor="ctr"/>
                </a:tc>
                <a:tc>
                  <a:txBody>
                    <a:bodyPr/>
                    <a:lstStyle/>
                    <a:p>
                      <a:pPr algn="ctr" fontAlgn="ctr"/>
                      <a:r>
                        <a:rPr lang="en-US" sz="800" b="1" i="0" u="none" strike="noStrike" dirty="0">
                          <a:effectLst/>
                          <a:latin typeface="Arial" panose="020B0604020202020204" pitchFamily="34" charset="0"/>
                        </a:rPr>
                        <a:t>Clarification of the budget items</a:t>
                      </a:r>
                    </a:p>
                  </a:txBody>
                  <a:tcPr marL="7620" marR="7620" marT="7620" marB="0" anchor="ctr"/>
                </a:tc>
                <a:tc>
                  <a:txBody>
                    <a:bodyPr/>
                    <a:lstStyle/>
                    <a:p>
                      <a:pPr algn="ctr" fontAlgn="ctr"/>
                      <a:r>
                        <a:rPr lang="en-US" sz="800" b="1" i="0" u="none" strike="noStrike" dirty="0">
                          <a:effectLst/>
                          <a:latin typeface="Arial" panose="020B0604020202020204" pitchFamily="34" charset="0"/>
                        </a:rPr>
                        <a:t>Justification of the estimated costs</a:t>
                      </a:r>
                    </a:p>
                  </a:txBody>
                  <a:tcPr marL="7620" marR="7620" marT="7620" marB="0" anchor="ctr"/>
                </a:tc>
                <a:extLst>
                  <a:ext uri="{0D108BD9-81ED-4DB2-BD59-A6C34878D82A}">
                    <a16:rowId xmlns:a16="http://schemas.microsoft.com/office/drawing/2014/main" val="1430018905"/>
                  </a:ext>
                </a:extLst>
              </a:tr>
              <a:tr h="476276">
                <a:tc vMerge="1">
                  <a:txBody>
                    <a:bodyPr/>
                    <a:lstStyle/>
                    <a:p>
                      <a:pPr algn="ctr" fontAlgn="ctr"/>
                      <a:endParaRPr lang="en-US" sz="800" b="1" i="0" u="none" strike="noStrike" dirty="0">
                        <a:effectLst/>
                        <a:latin typeface="Arial" panose="020B0604020202020204" pitchFamily="34" charset="0"/>
                      </a:endParaRPr>
                    </a:p>
                  </a:txBody>
                  <a:tcPr marL="7620" marR="7620" marT="7620"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800" b="0" i="1" u="none" strike="noStrike">
                          <a:effectLst/>
                          <a:latin typeface="Arial" panose="020B0604020202020204" pitchFamily="34" charset="0"/>
                        </a:rPr>
                        <a:t>Provide a narrative clarification of each budget item demonstrating the necessity of the costs and how they relate to the project (e.g. through references to the activities and/or results in the Project Description).</a:t>
                      </a:r>
                    </a:p>
                  </a:txBody>
                  <a:tcPr marL="7620" marR="7620" marT="7620" marB="0" anchor="ctr"/>
                </a:tc>
                <a:tc>
                  <a:txBody>
                    <a:bodyPr/>
                    <a:lstStyle/>
                    <a:p>
                      <a:pPr algn="ctr" fontAlgn="ctr"/>
                      <a:r>
                        <a:rPr lang="en-US" sz="800" b="0" i="1" u="none" strike="noStrike" dirty="0">
                          <a:effectLst/>
                          <a:latin typeface="Arial" panose="020B0604020202020204" pitchFamily="34" charset="0"/>
                        </a:rPr>
                        <a:t>Provide a justification of the calculation of the estimated costs. </a:t>
                      </a:r>
                    </a:p>
                  </a:txBody>
                  <a:tcPr marL="7620" marR="7620" marT="7620" marB="0" anchor="ctr"/>
                </a:tc>
                <a:extLst>
                  <a:ext uri="{0D108BD9-81ED-4DB2-BD59-A6C34878D82A}">
                    <a16:rowId xmlns:a16="http://schemas.microsoft.com/office/drawing/2014/main" val="934937943"/>
                  </a:ext>
                </a:extLst>
              </a:tr>
              <a:tr h="257451">
                <a:tc>
                  <a:txBody>
                    <a:bodyPr/>
                    <a:lstStyle/>
                    <a:p>
                      <a:pPr algn="l" fontAlgn="ctr"/>
                      <a:r>
                        <a:rPr lang="en-US" sz="800" b="1" i="0" u="none" strike="noStrike" dirty="0">
                          <a:effectLst/>
                          <a:latin typeface="Arial" panose="020B0604020202020204" pitchFamily="34" charset="0"/>
                        </a:rPr>
                        <a:t>2. Travel</a:t>
                      </a:r>
                    </a:p>
                  </a:txBody>
                  <a:tcPr marL="7620" marR="7620" marT="7620" marB="0" anchor="ctr"/>
                </a:tc>
                <a:tc>
                  <a:txBody>
                    <a:bodyPr/>
                    <a:lstStyle/>
                    <a:p>
                      <a:pPr algn="ctr" fontAlgn="ctr"/>
                      <a:endParaRPr lang="en-US" sz="800" b="1" i="0" u="none" strike="noStrike">
                        <a:effectLst/>
                        <a:latin typeface="Arial" panose="020B0604020202020204" pitchFamily="34" charset="0"/>
                      </a:endParaRPr>
                    </a:p>
                  </a:txBody>
                  <a:tcPr marL="7620" marR="7620" marT="7620" marB="0" anchor="ctr"/>
                </a:tc>
                <a:tc>
                  <a:txBody>
                    <a:bodyPr/>
                    <a:lstStyle/>
                    <a:p>
                      <a:pPr algn="l" fontAlgn="ctr"/>
                      <a:endParaRPr lang="en-US" sz="800" b="1" i="0" u="none" strike="noStrike">
                        <a:effectLst/>
                        <a:latin typeface="Arial" panose="020B0604020202020204" pitchFamily="34" charset="0"/>
                      </a:endParaRPr>
                    </a:p>
                  </a:txBody>
                  <a:tcPr marL="7620" marR="7620" marT="7620" marB="0" anchor="ctr"/>
                </a:tc>
                <a:tc>
                  <a:txBody>
                    <a:bodyPr/>
                    <a:lstStyle/>
                    <a:p>
                      <a:pPr algn="l" fontAlgn="ctr"/>
                      <a:endParaRPr lang="en-US" sz="800" b="1" i="0" u="none" strike="noStrike">
                        <a:effectLst/>
                        <a:latin typeface="Arial" panose="020B0604020202020204" pitchFamily="34" charset="0"/>
                      </a:endParaRPr>
                    </a:p>
                  </a:txBody>
                  <a:tcPr marL="7620" marR="7620" marT="7620" marB="0" anchor="ctr"/>
                </a:tc>
                <a:tc>
                  <a:txBody>
                    <a:bodyPr/>
                    <a:lstStyle/>
                    <a:p>
                      <a:pPr algn="l" fontAlgn="ctr"/>
                      <a:endParaRPr lang="en-US" sz="800" b="1" i="0" u="none" strike="noStrike">
                        <a:effectLst/>
                        <a:latin typeface="Arial" panose="020B0604020202020204" pitchFamily="34" charset="0"/>
                      </a:endParaRPr>
                    </a:p>
                  </a:txBody>
                  <a:tcPr marL="7620" marR="7620" marT="7620" marB="0" anchor="ctr"/>
                </a:tc>
                <a:tc>
                  <a:txBody>
                    <a:bodyPr/>
                    <a:lstStyle/>
                    <a:p>
                      <a:pPr algn="l" fontAlgn="ctr"/>
                      <a:endParaRPr lang="en-US" sz="800" b="1" i="0" u="none" strike="noStrike">
                        <a:effectLst/>
                        <a:latin typeface="Arial" panose="020B0604020202020204" pitchFamily="34" charset="0"/>
                      </a:endParaRPr>
                    </a:p>
                  </a:txBody>
                  <a:tcPr marL="7620" marR="7620" marT="7620" marB="0" anchor="ctr"/>
                </a:tc>
                <a:tc>
                  <a:txBody>
                    <a:bodyPr/>
                    <a:lstStyle/>
                    <a:p>
                      <a:pPr algn="l" fontAlgn="ctr"/>
                      <a:endParaRPr lang="en-US" sz="800" b="1" i="0" u="none" strike="noStrike">
                        <a:effectLst/>
                        <a:latin typeface="Arial" panose="020B0604020202020204" pitchFamily="34" charset="0"/>
                      </a:endParaRPr>
                    </a:p>
                  </a:txBody>
                  <a:tcPr marL="7620" marR="7620" marT="7620" marB="0" anchor="ctr"/>
                </a:tc>
                <a:extLst>
                  <a:ext uri="{0D108BD9-81ED-4DB2-BD59-A6C34878D82A}">
                    <a16:rowId xmlns:a16="http://schemas.microsoft.com/office/drawing/2014/main" val="1483518266"/>
                  </a:ext>
                </a:extLst>
              </a:tr>
              <a:tr h="476276">
                <a:tc>
                  <a:txBody>
                    <a:bodyPr/>
                    <a:lstStyle/>
                    <a:p>
                      <a:pPr algn="l" fontAlgn="ctr"/>
                      <a:r>
                        <a:rPr lang="en-US" sz="800" b="0" i="0" u="none" strike="noStrike">
                          <a:effectLst/>
                          <a:latin typeface="Arial" panose="020B0604020202020204" pitchFamily="34" charset="0"/>
                        </a:rPr>
                        <a:t>2.1. International travel</a:t>
                      </a:r>
                    </a:p>
                  </a:txBody>
                  <a:tcPr marL="7620" marR="7620" marT="7620" marB="0" anchor="ctr"/>
                </a:tc>
                <a:tc>
                  <a:txBody>
                    <a:bodyPr/>
                    <a:lstStyle/>
                    <a:p>
                      <a:pPr algn="ctr" fontAlgn="ctr"/>
                      <a:r>
                        <a:rPr lang="en-US" sz="800" b="0" i="0" u="none" strike="noStrike">
                          <a:effectLst/>
                          <a:latin typeface="Arial" panose="020B0604020202020204" pitchFamily="34" charset="0"/>
                        </a:rPr>
                        <a:t>Per flight</a:t>
                      </a: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solidFill>
                          <a:srgbClr val="FF0000"/>
                        </a:solidFill>
                        <a:effectLst/>
                        <a:latin typeface="Arial" panose="020B0604020202020204" pitchFamily="34" charset="0"/>
                      </a:endParaRPr>
                    </a:p>
                  </a:txBody>
                  <a:tcPr marL="7620" marR="7620" marT="7620" marB="0" anchor="ctr"/>
                </a:tc>
                <a:tc>
                  <a:txBody>
                    <a:bodyPr/>
                    <a:lstStyle/>
                    <a:p>
                      <a:pPr algn="l" fontAlgn="ctr"/>
                      <a:endParaRPr lang="en-US" sz="800" b="0" i="0" u="none" strike="noStrike">
                        <a:solidFill>
                          <a:srgbClr val="FF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973390742"/>
                  </a:ext>
                </a:extLst>
              </a:tr>
              <a:tr h="476276">
                <a:tc>
                  <a:txBody>
                    <a:bodyPr/>
                    <a:lstStyle/>
                    <a:p>
                      <a:pPr algn="l" fontAlgn="ctr"/>
                      <a:r>
                        <a:rPr lang="en-US" sz="800" b="0" i="0" u="none" strike="noStrike" dirty="0">
                          <a:solidFill>
                            <a:srgbClr val="FF0000"/>
                          </a:solidFill>
                          <a:effectLst/>
                          <a:latin typeface="Arial" panose="020B0604020202020204" pitchFamily="34" charset="0"/>
                        </a:rPr>
                        <a:t>Participation to a Policy Forum in Tirana (2 project team members</a:t>
                      </a:r>
                      <a:r>
                        <a:rPr lang="en-US" sz="800" b="0" i="0" u="none" strike="noStrike" dirty="0" smtClean="0">
                          <a:solidFill>
                            <a:srgbClr val="FF0000"/>
                          </a:solidFill>
                          <a:effectLst/>
                          <a:latin typeface="Arial" panose="020B0604020202020204" pitchFamily="34" charset="0"/>
                        </a:rPr>
                        <a:t>)</a:t>
                      </a:r>
                      <a:endParaRPr lang="en-US" sz="800" b="0" i="0" u="none" strike="noStrike" dirty="0">
                        <a:solidFill>
                          <a:srgbClr val="FF0000"/>
                        </a:solidFill>
                        <a:effectLst/>
                        <a:latin typeface="Arial" panose="020B0604020202020204" pitchFamily="34" charset="0"/>
                      </a:endParaRPr>
                    </a:p>
                  </a:txBody>
                  <a:tcPr marL="7620" marR="7620" marT="7620" marB="0" anchor="ctr"/>
                </a:tc>
                <a:tc>
                  <a:txBody>
                    <a:bodyPr/>
                    <a:lstStyle/>
                    <a:p>
                      <a:pPr algn="ctr" fontAlgn="ctr"/>
                      <a:r>
                        <a:rPr lang="en-US" sz="800" b="0" i="0" u="none" strike="noStrike">
                          <a:effectLst/>
                          <a:latin typeface="Arial" panose="020B0604020202020204" pitchFamily="34" charset="0"/>
                        </a:rPr>
                        <a:t>per km</a:t>
                      </a:r>
                    </a:p>
                  </a:txBody>
                  <a:tcPr marL="7620" marR="7620" marT="7620" marB="0" anchor="ctr"/>
                </a:tc>
                <a:tc>
                  <a:txBody>
                    <a:bodyPr/>
                    <a:lstStyle/>
                    <a:p>
                      <a:pPr algn="r" fontAlgn="ctr"/>
                      <a:r>
                        <a:rPr lang="en-US" sz="800" b="0" i="0" u="none" strike="noStrike">
                          <a:solidFill>
                            <a:srgbClr val="FF0000"/>
                          </a:solidFill>
                          <a:effectLst/>
                          <a:latin typeface="Arial" panose="020B0604020202020204" pitchFamily="34" charset="0"/>
                        </a:rPr>
                        <a:t>600</a:t>
                      </a:r>
                    </a:p>
                  </a:txBody>
                  <a:tcPr marL="7620" marR="7620" marT="7620" marB="0" anchor="ctr"/>
                </a:tc>
                <a:tc>
                  <a:txBody>
                    <a:bodyPr/>
                    <a:lstStyle/>
                    <a:p>
                      <a:pPr algn="r" fontAlgn="ctr"/>
                      <a:r>
                        <a:rPr lang="en-US" sz="800" b="0" i="0" u="none" strike="noStrike">
                          <a:solidFill>
                            <a:srgbClr val="FF0000"/>
                          </a:solidFill>
                          <a:effectLst/>
                          <a:latin typeface="Arial" panose="020B0604020202020204" pitchFamily="34" charset="0"/>
                        </a:rPr>
                        <a:t>0.22</a:t>
                      </a:r>
                    </a:p>
                  </a:txBody>
                  <a:tcPr marL="7620" marR="7620" marT="7620" marB="0" anchor="ctr"/>
                </a:tc>
                <a:tc>
                  <a:txBody>
                    <a:bodyPr/>
                    <a:lstStyle/>
                    <a:p>
                      <a:pPr algn="r" fontAlgn="ctr"/>
                      <a:r>
                        <a:rPr lang="en-US" sz="800" b="0" i="0" u="none" strike="noStrike">
                          <a:solidFill>
                            <a:srgbClr val="FF0000"/>
                          </a:solidFill>
                          <a:effectLst/>
                          <a:latin typeface="Arial" panose="020B0604020202020204" pitchFamily="34" charset="0"/>
                        </a:rPr>
                        <a:t>132.00</a:t>
                      </a:r>
                    </a:p>
                  </a:txBody>
                  <a:tcPr marL="7620" marR="7620" marT="7620" marB="0" anchor="ctr"/>
                </a:tc>
                <a:tc>
                  <a:txBody>
                    <a:bodyPr/>
                    <a:lstStyle/>
                    <a:p>
                      <a:pPr algn="l" fontAlgn="ctr"/>
                      <a:r>
                        <a:rPr lang="en-US" sz="800" b="0" i="0" u="none" strike="noStrike" dirty="0">
                          <a:solidFill>
                            <a:srgbClr val="FF0000"/>
                          </a:solidFill>
                          <a:effectLst/>
                          <a:latin typeface="Arial" panose="020B0604020202020204" pitchFamily="34" charset="0"/>
                        </a:rPr>
                        <a:t>Activity A.3.3</a:t>
                      </a:r>
                      <a:br>
                        <a:rPr lang="en-US" sz="800" b="0" i="0" u="none" strike="noStrike" dirty="0">
                          <a:solidFill>
                            <a:srgbClr val="FF0000"/>
                          </a:solidFill>
                          <a:effectLst/>
                          <a:latin typeface="Arial" panose="020B0604020202020204" pitchFamily="34" charset="0"/>
                        </a:rPr>
                      </a:br>
                      <a:r>
                        <a:rPr lang="en-US" sz="800" b="0" i="0" u="none" strike="noStrike" dirty="0">
                          <a:solidFill>
                            <a:srgbClr val="FF0000"/>
                          </a:solidFill>
                          <a:effectLst/>
                          <a:latin typeface="Arial" panose="020B0604020202020204" pitchFamily="34" charset="0"/>
                        </a:rPr>
                        <a:t>This budget line will cover </a:t>
                      </a:r>
                      <a:r>
                        <a:rPr lang="en-US" sz="800" b="0" i="0" u="none" strike="noStrike" dirty="0" smtClean="0">
                          <a:solidFill>
                            <a:srgbClr val="FF0000"/>
                          </a:solidFill>
                          <a:effectLst/>
                          <a:latin typeface="Arial" panose="020B0604020202020204" pitchFamily="34" charset="0"/>
                        </a:rPr>
                        <a:t>cost</a:t>
                      </a:r>
                      <a:r>
                        <a:rPr lang="en-US" sz="800" b="0" i="0" u="none" strike="noStrike" baseline="0" dirty="0" smtClean="0">
                          <a:solidFill>
                            <a:srgbClr val="FF0000"/>
                          </a:solidFill>
                          <a:effectLst/>
                          <a:latin typeface="Arial" panose="020B0604020202020204" pitchFamily="34" charset="0"/>
                        </a:rPr>
                        <a:t> of </a:t>
                      </a:r>
                      <a:r>
                        <a:rPr lang="en-US" sz="800" b="0" i="0" u="none" strike="noStrike" dirty="0" smtClean="0">
                          <a:solidFill>
                            <a:srgbClr val="FF0000"/>
                          </a:solidFill>
                          <a:effectLst/>
                          <a:latin typeface="Arial" panose="020B0604020202020204" pitchFamily="34" charset="0"/>
                        </a:rPr>
                        <a:t>travel with car </a:t>
                      </a:r>
                      <a:r>
                        <a:rPr lang="en-US" sz="800" b="0" i="0" u="none" strike="noStrike" dirty="0">
                          <a:solidFill>
                            <a:srgbClr val="FF0000"/>
                          </a:solidFill>
                          <a:effectLst/>
                          <a:latin typeface="Arial" panose="020B0604020202020204" pitchFamily="34" charset="0"/>
                        </a:rPr>
                        <a:t>for 2 applicant </a:t>
                      </a:r>
                      <a:r>
                        <a:rPr lang="en-US" sz="800" b="0" i="0" u="none" strike="noStrike" dirty="0" smtClean="0">
                          <a:solidFill>
                            <a:srgbClr val="FF0000"/>
                          </a:solidFill>
                          <a:effectLst/>
                          <a:latin typeface="Arial" panose="020B0604020202020204" pitchFamily="34" charset="0"/>
                        </a:rPr>
                        <a:t>representatives </a:t>
                      </a:r>
                      <a:r>
                        <a:rPr lang="en-US" sz="800" b="0" i="0" u="none" strike="noStrike" dirty="0">
                          <a:solidFill>
                            <a:srgbClr val="FF0000"/>
                          </a:solidFill>
                          <a:effectLst/>
                          <a:latin typeface="Arial" panose="020B0604020202020204" pitchFamily="34" charset="0"/>
                        </a:rPr>
                        <a:t>for the regional events in Tirana.</a:t>
                      </a:r>
                    </a:p>
                  </a:txBody>
                  <a:tcPr marL="7620" marR="7620" marT="7620" marB="0" anchor="ctr"/>
                </a:tc>
                <a:tc>
                  <a:txBody>
                    <a:bodyPr/>
                    <a:lstStyle/>
                    <a:p>
                      <a:pPr algn="l" fontAlgn="ctr"/>
                      <a:r>
                        <a:rPr lang="en-US" sz="800" b="0" i="0" u="none" strike="noStrike" dirty="0">
                          <a:solidFill>
                            <a:srgbClr val="FF0000"/>
                          </a:solidFill>
                          <a:effectLst/>
                          <a:latin typeface="Arial" panose="020B0604020202020204" pitchFamily="34" charset="0"/>
                        </a:rPr>
                        <a:t>The unit value is determined as compensation per kilometer based </a:t>
                      </a:r>
                      <a:r>
                        <a:rPr lang="en-US" sz="800" b="0" i="0" u="none" strike="noStrike" dirty="0" smtClean="0">
                          <a:solidFill>
                            <a:srgbClr val="FF0000"/>
                          </a:solidFill>
                          <a:effectLst/>
                          <a:latin typeface="Arial" panose="020B0604020202020204" pitchFamily="34" charset="0"/>
                        </a:rPr>
                        <a:t>on current fuel prices, </a:t>
                      </a:r>
                      <a:r>
                        <a:rPr lang="en-US" sz="800" b="0" i="0" u="none" strike="noStrike" dirty="0">
                          <a:solidFill>
                            <a:srgbClr val="FF0000"/>
                          </a:solidFill>
                          <a:effectLst/>
                          <a:latin typeface="Arial" panose="020B0604020202020204" pitchFamily="34" charset="0"/>
                        </a:rPr>
                        <a:t>experience and standard project practices.</a:t>
                      </a:r>
                    </a:p>
                  </a:txBody>
                  <a:tcPr marL="7620" marR="7620" marT="7620" marB="0" anchor="ctr"/>
                </a:tc>
                <a:extLst>
                  <a:ext uri="{0D108BD9-81ED-4DB2-BD59-A6C34878D82A}">
                    <a16:rowId xmlns:a16="http://schemas.microsoft.com/office/drawing/2014/main" val="4279447011"/>
                  </a:ext>
                </a:extLst>
              </a:tr>
              <a:tr h="586126">
                <a:tc>
                  <a:txBody>
                    <a:bodyPr/>
                    <a:lstStyle/>
                    <a:p>
                      <a:pPr algn="l" fontAlgn="ctr"/>
                      <a:r>
                        <a:rPr lang="en-US" sz="800" b="0" i="0" u="none" strike="noStrike">
                          <a:effectLst/>
                          <a:latin typeface="Arial" panose="020B0604020202020204" pitchFamily="34" charset="0"/>
                        </a:rPr>
                        <a:t>2.2 Local transportation </a:t>
                      </a:r>
                    </a:p>
                  </a:txBody>
                  <a:tcPr marL="7620" marR="7620" marT="7620" marB="0" anchor="ctr"/>
                </a:tc>
                <a:tc>
                  <a:txBody>
                    <a:bodyPr/>
                    <a:lstStyle/>
                    <a:p>
                      <a:pPr algn="ctr" fontAlgn="ctr"/>
                      <a:r>
                        <a:rPr lang="en-US" sz="800" b="0" i="0" u="none" strike="noStrike">
                          <a:effectLst/>
                          <a:latin typeface="Arial" panose="020B0604020202020204" pitchFamily="34" charset="0"/>
                        </a:rPr>
                        <a:t>Per month</a:t>
                      </a: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solidFill>
                          <a:srgbClr val="FF0000"/>
                        </a:solidFill>
                        <a:effectLst/>
                        <a:latin typeface="Arial" panose="020B0604020202020204" pitchFamily="34" charset="0"/>
                      </a:endParaRPr>
                    </a:p>
                  </a:txBody>
                  <a:tcPr marL="7620" marR="7620" marT="7620" marB="0" anchor="ctr"/>
                </a:tc>
                <a:tc>
                  <a:txBody>
                    <a:bodyPr/>
                    <a:lstStyle/>
                    <a:p>
                      <a:pPr algn="l" fontAlgn="ctr"/>
                      <a:endParaRPr lang="en-US" sz="800" b="0" i="0" u="none" strike="noStrike">
                        <a:solidFill>
                          <a:srgbClr val="FF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557753601"/>
                  </a:ext>
                </a:extLst>
              </a:tr>
              <a:tr h="522874">
                <a:tc>
                  <a:txBody>
                    <a:bodyPr/>
                    <a:lstStyle/>
                    <a:p>
                      <a:pPr algn="l" fontAlgn="ctr"/>
                      <a:r>
                        <a:rPr lang="en-US" sz="800" b="0" i="0" u="none" strike="noStrike">
                          <a:solidFill>
                            <a:srgbClr val="FF0000"/>
                          </a:solidFill>
                          <a:effectLst/>
                          <a:latin typeface="Arial" panose="020B0604020202020204" pitchFamily="34" charset="0"/>
                        </a:rPr>
                        <a:t>Travel for participants on 2-Days workshop in Ohrid (bus ticket)</a:t>
                      </a:r>
                    </a:p>
                  </a:txBody>
                  <a:tcPr marL="7620" marR="7620" marT="7620" marB="0" anchor="ctr"/>
                </a:tc>
                <a:tc>
                  <a:txBody>
                    <a:bodyPr/>
                    <a:lstStyle/>
                    <a:p>
                      <a:pPr algn="ctr" fontAlgn="ctr"/>
                      <a:r>
                        <a:rPr lang="en-US" sz="800" b="0" i="0" u="none" strike="noStrike">
                          <a:solidFill>
                            <a:srgbClr val="FF0000"/>
                          </a:solidFill>
                          <a:effectLst/>
                          <a:latin typeface="Arial" panose="020B0604020202020204" pitchFamily="34" charset="0"/>
                        </a:rPr>
                        <a:t>per trip</a:t>
                      </a:r>
                    </a:p>
                  </a:txBody>
                  <a:tcPr marL="7620" marR="7620" marT="7620" marB="0" anchor="ctr"/>
                </a:tc>
                <a:tc>
                  <a:txBody>
                    <a:bodyPr/>
                    <a:lstStyle/>
                    <a:p>
                      <a:pPr algn="r" fontAlgn="ctr"/>
                      <a:r>
                        <a:rPr lang="en-US" sz="800" b="0" i="0" u="none" strike="noStrike">
                          <a:solidFill>
                            <a:srgbClr val="FF0000"/>
                          </a:solidFill>
                          <a:effectLst/>
                          <a:latin typeface="Arial" panose="020B0604020202020204" pitchFamily="34" charset="0"/>
                        </a:rPr>
                        <a:t>20</a:t>
                      </a:r>
                    </a:p>
                  </a:txBody>
                  <a:tcPr marL="7620" marR="7620" marT="7620" marB="0" anchor="ctr"/>
                </a:tc>
                <a:tc>
                  <a:txBody>
                    <a:bodyPr/>
                    <a:lstStyle/>
                    <a:p>
                      <a:pPr algn="r" fontAlgn="ctr"/>
                      <a:r>
                        <a:rPr lang="en-US" sz="800" b="0" i="0" u="none" strike="noStrike">
                          <a:solidFill>
                            <a:srgbClr val="FF0000"/>
                          </a:solidFill>
                          <a:effectLst/>
                          <a:latin typeface="Arial" panose="020B0604020202020204" pitchFamily="34" charset="0"/>
                        </a:rPr>
                        <a:t>20</a:t>
                      </a:r>
                    </a:p>
                  </a:txBody>
                  <a:tcPr marL="7620" marR="7620" marT="7620" marB="0" anchor="ctr"/>
                </a:tc>
                <a:tc>
                  <a:txBody>
                    <a:bodyPr/>
                    <a:lstStyle/>
                    <a:p>
                      <a:pPr algn="r" fontAlgn="ctr"/>
                      <a:r>
                        <a:rPr lang="en-US" sz="800" b="0" i="0" u="none" strike="noStrike">
                          <a:solidFill>
                            <a:srgbClr val="FF0000"/>
                          </a:solidFill>
                          <a:effectLst/>
                          <a:latin typeface="Arial" panose="020B0604020202020204" pitchFamily="34" charset="0"/>
                        </a:rPr>
                        <a:t>400.00</a:t>
                      </a:r>
                    </a:p>
                  </a:txBody>
                  <a:tcPr marL="7620" marR="7620" marT="7620" marB="0" anchor="ctr"/>
                </a:tc>
                <a:tc>
                  <a:txBody>
                    <a:bodyPr/>
                    <a:lstStyle/>
                    <a:p>
                      <a:pPr algn="l" fontAlgn="ctr"/>
                      <a:r>
                        <a:rPr lang="en-US" sz="800" b="0" i="0" u="none" strike="noStrike" dirty="0">
                          <a:solidFill>
                            <a:srgbClr val="FF0000"/>
                          </a:solidFill>
                          <a:effectLst/>
                          <a:latin typeface="Arial" panose="020B0604020202020204" pitchFamily="34" charset="0"/>
                        </a:rPr>
                        <a:t>Activity A.1.2</a:t>
                      </a:r>
                      <a:br>
                        <a:rPr lang="en-US" sz="800" b="0" i="0" u="none" strike="noStrike" dirty="0">
                          <a:solidFill>
                            <a:srgbClr val="FF0000"/>
                          </a:solidFill>
                          <a:effectLst/>
                          <a:latin typeface="Arial" panose="020B0604020202020204" pitchFamily="34" charset="0"/>
                        </a:rPr>
                      </a:br>
                      <a:r>
                        <a:rPr lang="en-US" sz="800" b="0" i="0" u="none" strike="noStrike" dirty="0">
                          <a:solidFill>
                            <a:srgbClr val="FF0000"/>
                          </a:solidFill>
                          <a:effectLst/>
                          <a:latin typeface="Arial" panose="020B0604020202020204" pitchFamily="34" charset="0"/>
                        </a:rPr>
                        <a:t>This budget line will cover travel costs for 20 representatives on 2-days workshop in </a:t>
                      </a:r>
                      <a:r>
                        <a:rPr lang="en-US" sz="800" b="0" i="0" u="none" strike="noStrike" dirty="0" err="1">
                          <a:solidFill>
                            <a:srgbClr val="FF0000"/>
                          </a:solidFill>
                          <a:effectLst/>
                          <a:latin typeface="Arial" panose="020B0604020202020204" pitchFamily="34" charset="0"/>
                        </a:rPr>
                        <a:t>Ohrid</a:t>
                      </a:r>
                      <a:r>
                        <a:rPr lang="en-US" sz="800" b="0" i="0" u="none" strike="noStrike" dirty="0">
                          <a:solidFill>
                            <a:srgbClr val="FF0000"/>
                          </a:solidFill>
                          <a:effectLst/>
                          <a:latin typeface="Arial" panose="020B0604020202020204" pitchFamily="34" charset="0"/>
                        </a:rPr>
                        <a:t>.</a:t>
                      </a:r>
                    </a:p>
                  </a:txBody>
                  <a:tcPr marL="7620" marR="7620" marT="7620" marB="0" anchor="ctr"/>
                </a:tc>
                <a:tc>
                  <a:txBody>
                    <a:bodyPr/>
                    <a:lstStyle/>
                    <a:p>
                      <a:pPr algn="l" fontAlgn="ctr"/>
                      <a:r>
                        <a:rPr lang="en-US" sz="800" b="0" i="0" u="none" strike="noStrike" dirty="0">
                          <a:solidFill>
                            <a:srgbClr val="FF0000"/>
                          </a:solidFill>
                          <a:effectLst/>
                          <a:latin typeface="Arial" panose="020B0604020202020204" pitchFamily="34" charset="0"/>
                        </a:rPr>
                        <a:t>The unit value is determined as average price of bus ticket for inter-city travel in North Macedonia.</a:t>
                      </a:r>
                    </a:p>
                  </a:txBody>
                  <a:tcPr marL="7620" marR="7620" marT="7620" marB="0" anchor="ctr"/>
                </a:tc>
                <a:extLst>
                  <a:ext uri="{0D108BD9-81ED-4DB2-BD59-A6C34878D82A}">
                    <a16:rowId xmlns:a16="http://schemas.microsoft.com/office/drawing/2014/main" val="3496496840"/>
                  </a:ext>
                </a:extLst>
              </a:tr>
            </a:tbl>
          </a:graphicData>
        </a:graphic>
      </p:graphicFrame>
    </p:spTree>
    <p:extLst>
      <p:ext uri="{BB962C8B-B14F-4D97-AF65-F5344CB8AC3E}">
        <p14:creationId xmlns:p14="http://schemas.microsoft.com/office/powerpoint/2010/main" val="29054059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solidFill>
                  <a:srgbClr val="002060"/>
                </a:solidFill>
              </a:rPr>
              <a:t>Points of check for budget conformity with general rules applicable to </a:t>
            </a:r>
            <a:r>
              <a:rPr lang="en-US" sz="3000" dirty="0" smtClean="0">
                <a:solidFill>
                  <a:srgbClr val="002060"/>
                </a:solidFill>
              </a:rPr>
              <a:t>BH 2 - Travel</a:t>
            </a:r>
            <a:endParaRPr lang="en-US" sz="3000" dirty="0">
              <a:solidFill>
                <a:srgbClr val="002060"/>
              </a:solidFill>
            </a:endParaRPr>
          </a:p>
        </p:txBody>
      </p:sp>
      <p:sp>
        <p:nvSpPr>
          <p:cNvPr id="3" name="Content Placeholder 2"/>
          <p:cNvSpPr>
            <a:spLocks noGrp="1"/>
          </p:cNvSpPr>
          <p:nvPr>
            <p:ph idx="1"/>
          </p:nvPr>
        </p:nvSpPr>
        <p:spPr>
          <a:xfrm>
            <a:off x="457200" y="1600200"/>
            <a:ext cx="8686800" cy="4525963"/>
          </a:xfrm>
        </p:spPr>
        <p:txBody>
          <a:bodyPr>
            <a:normAutofit/>
          </a:bodyPr>
          <a:lstStyle/>
          <a:p>
            <a:pPr lvl="0">
              <a:lnSpc>
                <a:spcPct val="150000"/>
              </a:lnSpc>
            </a:pPr>
            <a:r>
              <a:rPr lang="en-US" sz="1800" dirty="0" smtClean="0">
                <a:solidFill>
                  <a:srgbClr val="002060"/>
                </a:solidFill>
              </a:rPr>
              <a:t>How </a:t>
            </a:r>
            <a:r>
              <a:rPr lang="en-US" sz="1800" dirty="0">
                <a:solidFill>
                  <a:srgbClr val="002060"/>
                </a:solidFill>
              </a:rPr>
              <a:t>travel costs are </a:t>
            </a:r>
            <a:r>
              <a:rPr lang="en-US" sz="1800" dirty="0" smtClean="0">
                <a:solidFill>
                  <a:srgbClr val="002060"/>
                </a:solidFill>
              </a:rPr>
              <a:t>presented </a:t>
            </a:r>
            <a:r>
              <a:rPr lang="en-US" sz="1800" dirty="0">
                <a:solidFill>
                  <a:srgbClr val="002060"/>
                </a:solidFill>
              </a:rPr>
              <a:t>in the budget, whether per kilometer, per trip</a:t>
            </a:r>
            <a:r>
              <a:rPr lang="en-US" sz="1800" dirty="0" smtClean="0">
                <a:solidFill>
                  <a:srgbClr val="002060"/>
                </a:solidFill>
              </a:rPr>
              <a:t>, </a:t>
            </a:r>
            <a:r>
              <a:rPr lang="en-US" sz="1800" dirty="0">
                <a:solidFill>
                  <a:srgbClr val="002060"/>
                </a:solidFill>
              </a:rPr>
              <a:t>or any other relevant unit. This fosters consistency and clarity in understanding the proposed travel </a:t>
            </a:r>
            <a:r>
              <a:rPr lang="en-US" sz="1800" dirty="0" smtClean="0">
                <a:solidFill>
                  <a:srgbClr val="002060"/>
                </a:solidFill>
              </a:rPr>
              <a:t>expenses</a:t>
            </a:r>
            <a:endParaRPr lang="en-US" sz="1800" dirty="0">
              <a:solidFill>
                <a:srgbClr val="002060"/>
              </a:solidFill>
            </a:endParaRPr>
          </a:p>
          <a:p>
            <a:pPr lvl="0">
              <a:lnSpc>
                <a:spcPct val="150000"/>
              </a:lnSpc>
            </a:pPr>
            <a:r>
              <a:rPr lang="en-US" sz="1800" dirty="0" smtClean="0">
                <a:solidFill>
                  <a:srgbClr val="002060"/>
                </a:solidFill>
              </a:rPr>
              <a:t>Each </a:t>
            </a:r>
            <a:r>
              <a:rPr lang="en-US" sz="1800" dirty="0">
                <a:solidFill>
                  <a:srgbClr val="002060"/>
                </a:solidFill>
              </a:rPr>
              <a:t>travel item description should be sufficiently detailed to clarify its components and </a:t>
            </a:r>
            <a:r>
              <a:rPr lang="en-US" sz="1800" dirty="0" smtClean="0">
                <a:solidFill>
                  <a:srgbClr val="002060"/>
                </a:solidFill>
              </a:rPr>
              <a:t>purpose</a:t>
            </a:r>
            <a:endParaRPr lang="en-US" sz="1800" dirty="0">
              <a:solidFill>
                <a:srgbClr val="002060"/>
              </a:solidFill>
            </a:endParaRPr>
          </a:p>
          <a:p>
            <a:pPr lvl="0">
              <a:lnSpc>
                <a:spcPct val="150000"/>
              </a:lnSpc>
            </a:pPr>
            <a:r>
              <a:rPr lang="en-US" sz="1800" dirty="0" smtClean="0">
                <a:solidFill>
                  <a:srgbClr val="002060"/>
                </a:solidFill>
              </a:rPr>
              <a:t>For </a:t>
            </a:r>
            <a:r>
              <a:rPr lang="en-US" sz="1800" dirty="0">
                <a:solidFill>
                  <a:srgbClr val="002060"/>
                </a:solidFill>
              </a:rPr>
              <a:t>each type of travel item in the budget, the number of units (e.g., number of trips, distance in kilometers) and the corresponding unit value (e.g., cost per trip, cost per kilometer) should be </a:t>
            </a:r>
            <a:r>
              <a:rPr lang="en-US" sz="1800" dirty="0" smtClean="0">
                <a:solidFill>
                  <a:srgbClr val="002060"/>
                </a:solidFill>
              </a:rPr>
              <a:t>specified and justified</a:t>
            </a:r>
            <a:endParaRPr lang="en-US" sz="1800" dirty="0">
              <a:solidFill>
                <a:srgbClr val="002060"/>
              </a:solidFill>
            </a:endParaRPr>
          </a:p>
        </p:txBody>
      </p:sp>
    </p:spTree>
    <p:extLst>
      <p:ext uri="{BB962C8B-B14F-4D97-AF65-F5344CB8AC3E}">
        <p14:creationId xmlns:p14="http://schemas.microsoft.com/office/powerpoint/2010/main" val="32890388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solidFill>
                  <a:srgbClr val="002060"/>
                </a:solidFill>
              </a:rPr>
              <a:t>Budget Heading 3 </a:t>
            </a:r>
            <a:r>
              <a:rPr lang="en-US" sz="3000" dirty="0" smtClean="0">
                <a:solidFill>
                  <a:srgbClr val="002060"/>
                </a:solidFill>
              </a:rPr>
              <a:t>– Equipment and Supplies</a:t>
            </a:r>
            <a:endParaRPr lang="en-US" sz="3000" dirty="0">
              <a:solidFill>
                <a:srgbClr val="002060"/>
              </a:solidFill>
            </a:endParaRPr>
          </a:p>
        </p:txBody>
      </p:sp>
      <p:sp>
        <p:nvSpPr>
          <p:cNvPr id="3" name="Content Placeholder 2"/>
          <p:cNvSpPr>
            <a:spLocks noGrp="1"/>
          </p:cNvSpPr>
          <p:nvPr>
            <p:ph idx="1"/>
          </p:nvPr>
        </p:nvSpPr>
        <p:spPr>
          <a:xfrm>
            <a:off x="457200" y="1600200"/>
            <a:ext cx="8686800" cy="4525963"/>
          </a:xfrm>
        </p:spPr>
        <p:txBody>
          <a:bodyPr>
            <a:normAutofit/>
          </a:bodyPr>
          <a:lstStyle/>
          <a:p>
            <a:r>
              <a:rPr lang="en-GB" sz="2000" dirty="0" smtClean="0">
                <a:solidFill>
                  <a:srgbClr val="002060"/>
                </a:solidFill>
              </a:rPr>
              <a:t>Eligible </a:t>
            </a:r>
            <a:r>
              <a:rPr lang="en-GB" sz="2000" dirty="0">
                <a:solidFill>
                  <a:srgbClr val="002060"/>
                </a:solidFill>
              </a:rPr>
              <a:t>direct costs </a:t>
            </a:r>
            <a:r>
              <a:rPr lang="en-GB" sz="2000" dirty="0" smtClean="0">
                <a:solidFill>
                  <a:srgbClr val="002060"/>
                </a:solidFill>
              </a:rPr>
              <a:t>may include:</a:t>
            </a:r>
            <a:endParaRPr lang="en-US" sz="2000" dirty="0">
              <a:solidFill>
                <a:srgbClr val="002060"/>
              </a:solidFill>
            </a:endParaRPr>
          </a:p>
          <a:p>
            <a:pPr lvl="1"/>
            <a:r>
              <a:rPr lang="en-GB" sz="2000" dirty="0">
                <a:solidFill>
                  <a:srgbClr val="002060"/>
                </a:solidFill>
              </a:rPr>
              <a:t>purchase costs for </a:t>
            </a:r>
            <a:r>
              <a:rPr lang="en-GB" sz="2000" dirty="0" smtClean="0">
                <a:solidFill>
                  <a:srgbClr val="002060"/>
                </a:solidFill>
              </a:rPr>
              <a:t>equipment (</a:t>
            </a:r>
            <a:r>
              <a:rPr lang="en-GB" sz="2000" dirty="0">
                <a:solidFill>
                  <a:srgbClr val="002060"/>
                </a:solidFill>
              </a:rPr>
              <a:t>new or used) </a:t>
            </a:r>
            <a:r>
              <a:rPr lang="en-GB" sz="2000" dirty="0" smtClean="0">
                <a:solidFill>
                  <a:srgbClr val="002060"/>
                </a:solidFill>
              </a:rPr>
              <a:t>or </a:t>
            </a:r>
            <a:r>
              <a:rPr lang="en-GB" sz="2000" dirty="0">
                <a:solidFill>
                  <a:srgbClr val="002060"/>
                </a:solidFill>
              </a:rPr>
              <a:t>depreciation, rental or leasing costs for </a:t>
            </a:r>
            <a:r>
              <a:rPr lang="en-GB" sz="2000" dirty="0" smtClean="0">
                <a:solidFill>
                  <a:srgbClr val="002060"/>
                </a:solidFill>
              </a:rPr>
              <a:t>equipment, and </a:t>
            </a:r>
          </a:p>
          <a:p>
            <a:pPr lvl="1"/>
            <a:r>
              <a:rPr lang="en-GB" sz="2000" dirty="0" smtClean="0">
                <a:solidFill>
                  <a:srgbClr val="002060"/>
                </a:solidFill>
              </a:rPr>
              <a:t>supplies </a:t>
            </a:r>
            <a:r>
              <a:rPr lang="en-GB" sz="2000" dirty="0">
                <a:solidFill>
                  <a:srgbClr val="002060"/>
                </a:solidFill>
              </a:rPr>
              <a:t>specifically dedicated to the purposes of the </a:t>
            </a:r>
            <a:r>
              <a:rPr lang="en-GB" sz="2000" dirty="0" smtClean="0">
                <a:solidFill>
                  <a:srgbClr val="002060"/>
                </a:solidFill>
              </a:rPr>
              <a:t>project</a:t>
            </a:r>
            <a:endParaRPr lang="en-US" sz="2000" dirty="0">
              <a:solidFill>
                <a:srgbClr val="002060"/>
              </a:solidFill>
            </a:endParaRPr>
          </a:p>
          <a:p>
            <a:r>
              <a:rPr lang="en-GB" sz="2000" dirty="0" smtClean="0">
                <a:solidFill>
                  <a:srgbClr val="002060"/>
                </a:solidFill>
              </a:rPr>
              <a:t>The equipment and supplies are directly relatable </a:t>
            </a:r>
            <a:r>
              <a:rPr lang="en-GB" sz="2000" dirty="0">
                <a:solidFill>
                  <a:srgbClr val="002060"/>
                </a:solidFill>
              </a:rPr>
              <a:t>to the project and necessary for its </a:t>
            </a:r>
            <a:r>
              <a:rPr lang="en-GB" sz="2000" dirty="0" smtClean="0">
                <a:solidFill>
                  <a:srgbClr val="002060"/>
                </a:solidFill>
              </a:rPr>
              <a:t>realization</a:t>
            </a:r>
          </a:p>
          <a:p>
            <a:r>
              <a:rPr lang="en-GB" sz="2000" dirty="0" smtClean="0">
                <a:solidFill>
                  <a:srgbClr val="002060"/>
                </a:solidFill>
              </a:rPr>
              <a:t>Equipment </a:t>
            </a:r>
            <a:r>
              <a:rPr lang="en-GB" sz="2000" dirty="0">
                <a:solidFill>
                  <a:srgbClr val="002060"/>
                </a:solidFill>
              </a:rPr>
              <a:t>unrelated to the project's objectives or deemed luxurious and expensive may not be </a:t>
            </a:r>
            <a:r>
              <a:rPr lang="en-GB" sz="2000" dirty="0" smtClean="0">
                <a:solidFill>
                  <a:srgbClr val="002060"/>
                </a:solidFill>
              </a:rPr>
              <a:t>approved</a:t>
            </a:r>
          </a:p>
          <a:p>
            <a:r>
              <a:rPr lang="en-GB" sz="2000" dirty="0" smtClean="0">
                <a:solidFill>
                  <a:srgbClr val="002060"/>
                </a:solidFill>
              </a:rPr>
              <a:t>Check </a:t>
            </a:r>
            <a:r>
              <a:rPr lang="en-GB" sz="2000" dirty="0">
                <a:solidFill>
                  <a:srgbClr val="002060"/>
                </a:solidFill>
              </a:rPr>
              <a:t>market prices for the specific types of </a:t>
            </a:r>
            <a:r>
              <a:rPr lang="en-GB" sz="2000" dirty="0" smtClean="0">
                <a:solidFill>
                  <a:srgbClr val="002060"/>
                </a:solidFill>
              </a:rPr>
              <a:t>equipment</a:t>
            </a:r>
            <a:endParaRPr lang="en-US" sz="2000" dirty="0">
              <a:solidFill>
                <a:srgbClr val="002060"/>
              </a:solidFill>
            </a:endParaRPr>
          </a:p>
          <a:p>
            <a:endParaRPr lang="en-US" sz="2000" dirty="0">
              <a:solidFill>
                <a:srgbClr val="002060"/>
              </a:solidFill>
            </a:endParaRPr>
          </a:p>
        </p:txBody>
      </p:sp>
    </p:spTree>
    <p:extLst>
      <p:ext uri="{BB962C8B-B14F-4D97-AF65-F5344CB8AC3E}">
        <p14:creationId xmlns:p14="http://schemas.microsoft.com/office/powerpoint/2010/main" val="14758292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solidFill>
                  <a:srgbClr val="002060"/>
                </a:solidFill>
              </a:rPr>
              <a:t>Budget Heading 3 </a:t>
            </a:r>
            <a:r>
              <a:rPr lang="en-US" sz="3000" dirty="0" smtClean="0">
                <a:solidFill>
                  <a:srgbClr val="002060"/>
                </a:solidFill>
              </a:rPr>
              <a:t>– Equipment and Supplies</a:t>
            </a:r>
            <a:endParaRPr lang="en-US" sz="3000" dirty="0">
              <a:solidFill>
                <a:srgbClr val="002060"/>
              </a:solidFill>
            </a:endParaRPr>
          </a:p>
        </p:txBody>
      </p:sp>
      <p:sp>
        <p:nvSpPr>
          <p:cNvPr id="3" name="Content Placeholder 2"/>
          <p:cNvSpPr>
            <a:spLocks noGrp="1"/>
          </p:cNvSpPr>
          <p:nvPr>
            <p:ph idx="1"/>
          </p:nvPr>
        </p:nvSpPr>
        <p:spPr>
          <a:xfrm>
            <a:off x="457200" y="1600200"/>
            <a:ext cx="8686800" cy="4525963"/>
          </a:xfrm>
        </p:spPr>
        <p:txBody>
          <a:bodyPr>
            <a:normAutofit/>
          </a:bodyPr>
          <a:lstStyle/>
          <a:p>
            <a:pPr>
              <a:spcBef>
                <a:spcPts val="600"/>
              </a:spcBef>
              <a:spcAft>
                <a:spcPts val="600"/>
              </a:spcAft>
              <a:defRPr/>
            </a:pPr>
            <a:r>
              <a:rPr lang="en-GB" sz="2000" dirty="0">
                <a:solidFill>
                  <a:srgbClr val="002060"/>
                </a:solidFill>
              </a:rPr>
              <a:t>In instances where the budget allocates excessive funds for particular equipment or supplies, the Contracting Authority may seek clarification from the </a:t>
            </a:r>
            <a:r>
              <a:rPr lang="en-GB" sz="2000" dirty="0" smtClean="0">
                <a:solidFill>
                  <a:srgbClr val="002060"/>
                </a:solidFill>
              </a:rPr>
              <a:t>applicant </a:t>
            </a:r>
            <a:endParaRPr lang="en-GB" sz="2000" dirty="0">
              <a:solidFill>
                <a:srgbClr val="002060"/>
              </a:solidFill>
            </a:endParaRPr>
          </a:p>
          <a:p>
            <a:pPr>
              <a:spcBef>
                <a:spcPts val="600"/>
              </a:spcBef>
              <a:spcAft>
                <a:spcPts val="600"/>
              </a:spcAft>
              <a:defRPr/>
            </a:pPr>
            <a:r>
              <a:rPr lang="en-GB" sz="2000" dirty="0">
                <a:solidFill>
                  <a:srgbClr val="002060"/>
                </a:solidFill>
              </a:rPr>
              <a:t>If equipment purchase is permitted, applicants must adhere to procurement rules and fundamental procurement </a:t>
            </a:r>
            <a:r>
              <a:rPr lang="en-GB" sz="2000" dirty="0" smtClean="0">
                <a:solidFill>
                  <a:srgbClr val="002060"/>
                </a:solidFill>
              </a:rPr>
              <a:t>principles</a:t>
            </a:r>
            <a:endParaRPr lang="en-US" sz="2000" dirty="0">
              <a:solidFill>
                <a:srgbClr val="002060"/>
              </a:solidFill>
            </a:endParaRPr>
          </a:p>
          <a:p>
            <a:pPr>
              <a:spcBef>
                <a:spcPts val="600"/>
              </a:spcBef>
              <a:spcAft>
                <a:spcPts val="600"/>
              </a:spcAft>
              <a:defRPr/>
            </a:pPr>
            <a:r>
              <a:rPr lang="en-US" sz="2000" dirty="0" smtClean="0">
                <a:solidFill>
                  <a:srgbClr val="002060"/>
                </a:solidFill>
              </a:rPr>
              <a:t>Check </a:t>
            </a:r>
            <a:r>
              <a:rPr lang="en-US" sz="2000" dirty="0">
                <a:solidFill>
                  <a:srgbClr val="002060"/>
                </a:solidFill>
              </a:rPr>
              <a:t>the applicable Guidelines for Applicants to see if </a:t>
            </a:r>
            <a:r>
              <a:rPr lang="en-US" sz="2000" dirty="0" smtClean="0">
                <a:solidFill>
                  <a:srgbClr val="002060"/>
                </a:solidFill>
              </a:rPr>
              <a:t>purchase of </a:t>
            </a:r>
            <a:r>
              <a:rPr lang="en-US" sz="2000" dirty="0">
                <a:solidFill>
                  <a:srgbClr val="002060"/>
                </a:solidFill>
              </a:rPr>
              <a:t>equipment </a:t>
            </a:r>
            <a:r>
              <a:rPr lang="en-US" sz="2000" dirty="0" smtClean="0">
                <a:solidFill>
                  <a:srgbClr val="002060"/>
                </a:solidFill>
              </a:rPr>
              <a:t>is </a:t>
            </a:r>
            <a:r>
              <a:rPr lang="en-US" sz="2000" dirty="0">
                <a:solidFill>
                  <a:srgbClr val="002060"/>
                </a:solidFill>
              </a:rPr>
              <a:t>allowed under the relevant call</a:t>
            </a:r>
          </a:p>
          <a:p>
            <a:pPr>
              <a:spcBef>
                <a:spcPts val="600"/>
              </a:spcBef>
              <a:spcAft>
                <a:spcPts val="600"/>
              </a:spcAft>
            </a:pPr>
            <a:r>
              <a:rPr lang="en-US" sz="2000" dirty="0">
                <a:solidFill>
                  <a:srgbClr val="002060"/>
                </a:solidFill>
              </a:rPr>
              <a:t>Purchase of equipment/furniture is </a:t>
            </a:r>
            <a:r>
              <a:rPr lang="en-US" sz="2000" b="1" dirty="0">
                <a:solidFill>
                  <a:srgbClr val="002060"/>
                </a:solidFill>
              </a:rPr>
              <a:t>not allowed </a:t>
            </a:r>
            <a:r>
              <a:rPr lang="en-US" sz="2000" dirty="0">
                <a:solidFill>
                  <a:srgbClr val="002060"/>
                </a:solidFill>
              </a:rPr>
              <a:t>under this SELDI </a:t>
            </a:r>
            <a:r>
              <a:rPr lang="en-US" sz="2000" dirty="0" smtClean="0">
                <a:solidFill>
                  <a:srgbClr val="002060"/>
                </a:solidFill>
              </a:rPr>
              <a:t>Call</a:t>
            </a:r>
          </a:p>
          <a:p>
            <a:pPr marL="0" indent="0">
              <a:spcBef>
                <a:spcPts val="600"/>
              </a:spcBef>
              <a:spcAft>
                <a:spcPts val="600"/>
              </a:spcAft>
              <a:buNone/>
            </a:pPr>
            <a:endParaRPr lang="en-US" sz="2000" dirty="0">
              <a:solidFill>
                <a:srgbClr val="002060"/>
              </a:solidFill>
            </a:endParaRPr>
          </a:p>
        </p:txBody>
      </p:sp>
    </p:spTree>
    <p:extLst>
      <p:ext uri="{BB962C8B-B14F-4D97-AF65-F5344CB8AC3E}">
        <p14:creationId xmlns:p14="http://schemas.microsoft.com/office/powerpoint/2010/main" val="33056137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solidFill>
                  <a:srgbClr val="002060"/>
                </a:solidFill>
              </a:rPr>
              <a:t>Points of check for budget conformity with general rules applicable to BH </a:t>
            </a:r>
            <a:r>
              <a:rPr lang="en-US" sz="3000" dirty="0" smtClean="0">
                <a:solidFill>
                  <a:srgbClr val="002060"/>
                </a:solidFill>
              </a:rPr>
              <a:t>3 – Equipment and Supplies</a:t>
            </a:r>
            <a:endParaRPr lang="en-US" sz="3000" dirty="0">
              <a:solidFill>
                <a:srgbClr val="002060"/>
              </a:solidFill>
            </a:endParaRPr>
          </a:p>
        </p:txBody>
      </p:sp>
      <p:sp>
        <p:nvSpPr>
          <p:cNvPr id="3" name="Content Placeholder 2"/>
          <p:cNvSpPr>
            <a:spLocks noGrp="1"/>
          </p:cNvSpPr>
          <p:nvPr>
            <p:ph idx="1"/>
          </p:nvPr>
        </p:nvSpPr>
        <p:spPr>
          <a:xfrm>
            <a:off x="457200" y="1600200"/>
            <a:ext cx="8686800" cy="4525963"/>
          </a:xfrm>
        </p:spPr>
        <p:txBody>
          <a:bodyPr>
            <a:normAutofit/>
          </a:bodyPr>
          <a:lstStyle/>
          <a:p>
            <a:pPr lvl="0">
              <a:lnSpc>
                <a:spcPct val="150000"/>
              </a:lnSpc>
            </a:pPr>
            <a:r>
              <a:rPr lang="en-GB" sz="1900" dirty="0" smtClean="0">
                <a:solidFill>
                  <a:srgbClr val="002060"/>
                </a:solidFill>
              </a:rPr>
              <a:t>Ensure if the equipment is necessary and directly aligns with </a:t>
            </a:r>
            <a:r>
              <a:rPr lang="en-GB" sz="1900" dirty="0">
                <a:solidFill>
                  <a:srgbClr val="002060"/>
                </a:solidFill>
              </a:rPr>
              <a:t>the project's objectives and </a:t>
            </a:r>
            <a:r>
              <a:rPr lang="en-GB" sz="1900" dirty="0" smtClean="0">
                <a:solidFill>
                  <a:srgbClr val="002060"/>
                </a:solidFill>
              </a:rPr>
              <a:t>activities</a:t>
            </a:r>
            <a:endParaRPr lang="en-US" sz="1900" dirty="0">
              <a:solidFill>
                <a:srgbClr val="002060"/>
              </a:solidFill>
            </a:endParaRPr>
          </a:p>
          <a:p>
            <a:pPr lvl="0">
              <a:lnSpc>
                <a:spcPct val="150000"/>
              </a:lnSpc>
            </a:pPr>
            <a:r>
              <a:rPr lang="en-GB" sz="1900" dirty="0" smtClean="0">
                <a:solidFill>
                  <a:srgbClr val="002060"/>
                </a:solidFill>
              </a:rPr>
              <a:t>Verify </a:t>
            </a:r>
            <a:r>
              <a:rPr lang="en-GB" sz="1900" dirty="0">
                <a:solidFill>
                  <a:srgbClr val="002060"/>
                </a:solidFill>
              </a:rPr>
              <a:t>if all </a:t>
            </a:r>
            <a:r>
              <a:rPr lang="en-GB" sz="1900" dirty="0" smtClean="0">
                <a:solidFill>
                  <a:srgbClr val="002060"/>
                </a:solidFill>
              </a:rPr>
              <a:t>relevant </a:t>
            </a:r>
            <a:r>
              <a:rPr lang="en-GB" sz="1900" dirty="0">
                <a:solidFill>
                  <a:srgbClr val="002060"/>
                </a:solidFill>
              </a:rPr>
              <a:t>details are provided in the Justification </a:t>
            </a:r>
            <a:r>
              <a:rPr lang="en-GB" sz="1900" dirty="0" smtClean="0">
                <a:solidFill>
                  <a:srgbClr val="002060"/>
                </a:solidFill>
              </a:rPr>
              <a:t>section</a:t>
            </a:r>
            <a:endParaRPr lang="en-US" sz="1900" dirty="0">
              <a:solidFill>
                <a:srgbClr val="002060"/>
              </a:solidFill>
            </a:endParaRPr>
          </a:p>
          <a:p>
            <a:pPr lvl="0">
              <a:lnSpc>
                <a:spcPct val="150000"/>
              </a:lnSpc>
            </a:pPr>
            <a:r>
              <a:rPr lang="en-GB" sz="1900" dirty="0">
                <a:solidFill>
                  <a:srgbClr val="002060"/>
                </a:solidFill>
              </a:rPr>
              <a:t>Conduct research </a:t>
            </a:r>
            <a:r>
              <a:rPr lang="en-GB" sz="1900" dirty="0" smtClean="0">
                <a:solidFill>
                  <a:srgbClr val="002060"/>
                </a:solidFill>
              </a:rPr>
              <a:t>of average </a:t>
            </a:r>
            <a:r>
              <a:rPr lang="en-GB" sz="1900" dirty="0">
                <a:solidFill>
                  <a:srgbClr val="002060"/>
                </a:solidFill>
              </a:rPr>
              <a:t>market prices for the </a:t>
            </a:r>
            <a:r>
              <a:rPr lang="en-GB" sz="1900" dirty="0" smtClean="0">
                <a:solidFill>
                  <a:srgbClr val="002060"/>
                </a:solidFill>
              </a:rPr>
              <a:t>equipment</a:t>
            </a:r>
            <a:r>
              <a:rPr lang="en-GB" sz="1900" dirty="0">
                <a:solidFill>
                  <a:srgbClr val="002060"/>
                </a:solidFill>
              </a:rPr>
              <a:t>, ensuring that proposed unit prices are reasonable and </a:t>
            </a:r>
            <a:r>
              <a:rPr lang="en-GB" sz="1900" dirty="0" smtClean="0">
                <a:solidFill>
                  <a:srgbClr val="002060"/>
                </a:solidFill>
              </a:rPr>
              <a:t>justifiable</a:t>
            </a:r>
            <a:endParaRPr lang="en-US" sz="1900" dirty="0">
              <a:solidFill>
                <a:srgbClr val="002060"/>
              </a:solidFill>
            </a:endParaRPr>
          </a:p>
          <a:p>
            <a:pPr lvl="0">
              <a:lnSpc>
                <a:spcPct val="150000"/>
              </a:lnSpc>
            </a:pPr>
            <a:r>
              <a:rPr lang="en-GB" sz="1900" dirty="0" smtClean="0">
                <a:solidFill>
                  <a:srgbClr val="002060"/>
                </a:solidFill>
              </a:rPr>
              <a:t>Check the Call if any procurement </a:t>
            </a:r>
            <a:r>
              <a:rPr lang="en-GB" sz="1900" dirty="0">
                <a:solidFill>
                  <a:srgbClr val="002060"/>
                </a:solidFill>
              </a:rPr>
              <a:t>rules or rules of origin </a:t>
            </a:r>
            <a:r>
              <a:rPr lang="en-US" sz="1900" dirty="0" smtClean="0">
                <a:solidFill>
                  <a:srgbClr val="002060"/>
                </a:solidFill>
              </a:rPr>
              <a:t>are specified</a:t>
            </a:r>
            <a:endParaRPr lang="en-US" sz="1900" dirty="0">
              <a:solidFill>
                <a:srgbClr val="002060"/>
              </a:solidFill>
            </a:endParaRPr>
          </a:p>
          <a:p>
            <a:pPr lvl="0">
              <a:lnSpc>
                <a:spcPct val="150000"/>
              </a:lnSpc>
            </a:pPr>
            <a:r>
              <a:rPr lang="en-GB" sz="1900" dirty="0">
                <a:solidFill>
                  <a:srgbClr val="002060"/>
                </a:solidFill>
              </a:rPr>
              <a:t>Consider the option of renting equipment if it proves to be more cost-effective than </a:t>
            </a:r>
            <a:r>
              <a:rPr lang="en-GB" sz="1900" dirty="0" smtClean="0">
                <a:solidFill>
                  <a:srgbClr val="002060"/>
                </a:solidFill>
              </a:rPr>
              <a:t>purchasing (</a:t>
            </a:r>
            <a:r>
              <a:rPr lang="en-GB" sz="1900" dirty="0">
                <a:solidFill>
                  <a:srgbClr val="002060"/>
                </a:solidFill>
              </a:rPr>
              <a:t>e.g., renting a printer/scanner instead of procuring one</a:t>
            </a:r>
            <a:r>
              <a:rPr lang="en-GB" sz="1900" dirty="0" smtClean="0">
                <a:solidFill>
                  <a:srgbClr val="002060"/>
                </a:solidFill>
              </a:rPr>
              <a:t>)</a:t>
            </a:r>
            <a:endParaRPr lang="en-US" sz="1900" dirty="0">
              <a:solidFill>
                <a:srgbClr val="002060"/>
              </a:solidFill>
            </a:endParaRPr>
          </a:p>
        </p:txBody>
      </p:sp>
    </p:spTree>
    <p:extLst>
      <p:ext uri="{BB962C8B-B14F-4D97-AF65-F5344CB8AC3E}">
        <p14:creationId xmlns:p14="http://schemas.microsoft.com/office/powerpoint/2010/main" val="32129465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solidFill>
                  <a:srgbClr val="002060"/>
                </a:solidFill>
              </a:rPr>
              <a:t>Budget Heading 4 – Local Office </a:t>
            </a:r>
          </a:p>
        </p:txBody>
      </p:sp>
      <p:sp>
        <p:nvSpPr>
          <p:cNvPr id="3" name="Content Placeholder 2"/>
          <p:cNvSpPr>
            <a:spLocks noGrp="1"/>
          </p:cNvSpPr>
          <p:nvPr>
            <p:ph idx="1"/>
          </p:nvPr>
        </p:nvSpPr>
        <p:spPr>
          <a:xfrm>
            <a:off x="251520" y="1600200"/>
            <a:ext cx="8892480" cy="4525963"/>
          </a:xfrm>
        </p:spPr>
        <p:txBody>
          <a:bodyPr>
            <a:noAutofit/>
          </a:bodyPr>
          <a:lstStyle/>
          <a:p>
            <a:pPr>
              <a:spcBef>
                <a:spcPts val="600"/>
              </a:spcBef>
            </a:pPr>
            <a:r>
              <a:rPr lang="en-GB" sz="1600" dirty="0">
                <a:solidFill>
                  <a:srgbClr val="002060"/>
                </a:solidFill>
              </a:rPr>
              <a:t>The Guidelines for Applicants and grant contract </a:t>
            </a:r>
            <a:r>
              <a:rPr lang="en-GB" sz="1600" dirty="0" smtClean="0">
                <a:solidFill>
                  <a:srgbClr val="002060"/>
                </a:solidFill>
              </a:rPr>
              <a:t>define eligibility </a:t>
            </a:r>
            <a:r>
              <a:rPr lang="en-GB" sz="1600" dirty="0">
                <a:solidFill>
                  <a:srgbClr val="002060"/>
                </a:solidFill>
              </a:rPr>
              <a:t>criteria for project office costs, which include expenses actually incurred for a project office established or utilized for the </a:t>
            </a:r>
            <a:r>
              <a:rPr lang="en-GB" sz="1600" dirty="0" smtClean="0">
                <a:solidFill>
                  <a:srgbClr val="002060"/>
                </a:solidFill>
              </a:rPr>
              <a:t>project</a:t>
            </a:r>
            <a:endParaRPr lang="en-GB" sz="1600" dirty="0">
              <a:solidFill>
                <a:srgbClr val="002060"/>
              </a:solidFill>
            </a:endParaRPr>
          </a:p>
          <a:p>
            <a:pPr>
              <a:spcBef>
                <a:spcPts val="600"/>
              </a:spcBef>
            </a:pPr>
            <a:r>
              <a:rPr lang="en-GB" sz="1600" dirty="0" smtClean="0">
                <a:solidFill>
                  <a:srgbClr val="002060"/>
                </a:solidFill>
              </a:rPr>
              <a:t>Local office may </a:t>
            </a:r>
            <a:r>
              <a:rPr lang="en-GB" sz="1600" dirty="0">
                <a:solidFill>
                  <a:srgbClr val="002060"/>
                </a:solidFill>
              </a:rPr>
              <a:t>include the following types of cost items:</a:t>
            </a:r>
            <a:endParaRPr lang="en-US" sz="1600" dirty="0">
              <a:solidFill>
                <a:srgbClr val="002060"/>
              </a:solidFill>
            </a:endParaRPr>
          </a:p>
          <a:p>
            <a:pPr marL="684213" lvl="1" indent="-165100">
              <a:spcBef>
                <a:spcPts val="600"/>
              </a:spcBef>
            </a:pPr>
            <a:r>
              <a:rPr lang="en-GB" sz="1600" dirty="0">
                <a:solidFill>
                  <a:srgbClr val="002060"/>
                </a:solidFill>
              </a:rPr>
              <a:t>Vehicle Costs: </a:t>
            </a:r>
            <a:r>
              <a:rPr lang="en-GB" sz="1600" dirty="0" smtClean="0">
                <a:solidFill>
                  <a:srgbClr val="002060"/>
                </a:solidFill>
              </a:rPr>
              <a:t>for </a:t>
            </a:r>
            <a:r>
              <a:rPr lang="en-GB" sz="1600" dirty="0">
                <a:solidFill>
                  <a:srgbClr val="002060"/>
                </a:solidFill>
              </a:rPr>
              <a:t>project-related activities locally, </a:t>
            </a:r>
            <a:r>
              <a:rPr lang="en-GB" sz="1600" dirty="0" smtClean="0">
                <a:solidFill>
                  <a:srgbClr val="002060"/>
                </a:solidFill>
              </a:rPr>
              <a:t>expenses </a:t>
            </a:r>
            <a:r>
              <a:rPr lang="en-GB" sz="1600" dirty="0">
                <a:solidFill>
                  <a:srgbClr val="002060"/>
                </a:solidFill>
              </a:rPr>
              <a:t>such as depreciation, registration, insurance, maintenance, and fuel </a:t>
            </a:r>
            <a:r>
              <a:rPr lang="en-GB" sz="1600" dirty="0" smtClean="0">
                <a:solidFill>
                  <a:srgbClr val="002060"/>
                </a:solidFill>
              </a:rPr>
              <a:t>costs for organisations’ vehicles, </a:t>
            </a:r>
            <a:r>
              <a:rPr lang="en-GB" sz="1600" dirty="0">
                <a:solidFill>
                  <a:srgbClr val="002060"/>
                </a:solidFill>
              </a:rPr>
              <a:t>provided there is a reasonable justification and determined based on a clearly defined </a:t>
            </a:r>
            <a:r>
              <a:rPr lang="en-GB" sz="1600" dirty="0" smtClean="0">
                <a:solidFill>
                  <a:srgbClr val="002060"/>
                </a:solidFill>
              </a:rPr>
              <a:t>project </a:t>
            </a:r>
            <a:r>
              <a:rPr lang="en-GB" sz="1600" dirty="0">
                <a:solidFill>
                  <a:srgbClr val="002060"/>
                </a:solidFill>
              </a:rPr>
              <a:t>allocation </a:t>
            </a:r>
            <a:r>
              <a:rPr lang="en-GB" sz="1600" dirty="0" smtClean="0">
                <a:solidFill>
                  <a:srgbClr val="002060"/>
                </a:solidFill>
              </a:rPr>
              <a:t>key; Costs for private vehicles cannot be budgeted</a:t>
            </a:r>
            <a:endParaRPr lang="en-US" sz="1600" dirty="0">
              <a:solidFill>
                <a:srgbClr val="002060"/>
              </a:solidFill>
            </a:endParaRPr>
          </a:p>
          <a:p>
            <a:pPr marL="684213" lvl="1" indent="-165100">
              <a:spcBef>
                <a:spcPts val="600"/>
              </a:spcBef>
            </a:pPr>
            <a:r>
              <a:rPr lang="en-GB" sz="1600" dirty="0">
                <a:solidFill>
                  <a:srgbClr val="002060"/>
                </a:solidFill>
              </a:rPr>
              <a:t>Office Rent Costs: </a:t>
            </a:r>
            <a:r>
              <a:rPr lang="en-GB" sz="1600" dirty="0" smtClean="0">
                <a:solidFill>
                  <a:srgbClr val="002060"/>
                </a:solidFill>
              </a:rPr>
              <a:t>Full </a:t>
            </a:r>
            <a:r>
              <a:rPr lang="en-GB" sz="1600" dirty="0">
                <a:solidFill>
                  <a:srgbClr val="002060"/>
                </a:solidFill>
              </a:rPr>
              <a:t>rental costs are acceptable if a project office is established </a:t>
            </a:r>
            <a:r>
              <a:rPr lang="en-GB" sz="1600" dirty="0" smtClean="0">
                <a:solidFill>
                  <a:srgbClr val="002060"/>
                </a:solidFill>
              </a:rPr>
              <a:t>solely for </a:t>
            </a:r>
            <a:r>
              <a:rPr lang="en-GB" sz="1600" dirty="0">
                <a:solidFill>
                  <a:srgbClr val="002060"/>
                </a:solidFill>
              </a:rPr>
              <a:t>the project. </a:t>
            </a:r>
            <a:r>
              <a:rPr lang="en-GB" sz="1600" dirty="0" smtClean="0">
                <a:solidFill>
                  <a:srgbClr val="002060"/>
                </a:solidFill>
              </a:rPr>
              <a:t>Otherwise, </a:t>
            </a:r>
            <a:r>
              <a:rPr lang="en-GB" sz="1600" dirty="0">
                <a:solidFill>
                  <a:srgbClr val="002060"/>
                </a:solidFill>
              </a:rPr>
              <a:t>this budget line </a:t>
            </a:r>
            <a:r>
              <a:rPr lang="en-GB" sz="1600" dirty="0" smtClean="0">
                <a:solidFill>
                  <a:srgbClr val="002060"/>
                </a:solidFill>
              </a:rPr>
              <a:t>can cover </a:t>
            </a:r>
            <a:r>
              <a:rPr lang="en-GB" sz="1600" dirty="0">
                <a:solidFill>
                  <a:srgbClr val="002060"/>
                </a:solidFill>
              </a:rPr>
              <a:t>a </a:t>
            </a:r>
            <a:r>
              <a:rPr lang="en-GB" sz="1600" dirty="0" smtClean="0">
                <a:solidFill>
                  <a:srgbClr val="002060"/>
                </a:solidFill>
              </a:rPr>
              <a:t>part </a:t>
            </a:r>
            <a:r>
              <a:rPr lang="en-GB" sz="1600" dirty="0">
                <a:solidFill>
                  <a:srgbClr val="002060"/>
                </a:solidFill>
              </a:rPr>
              <a:t>of rental costs for an office not exclusively utilized for the project, </a:t>
            </a:r>
            <a:r>
              <a:rPr lang="en-GB" sz="1600" dirty="0" smtClean="0">
                <a:solidFill>
                  <a:srgbClr val="002060"/>
                </a:solidFill>
              </a:rPr>
              <a:t>determined based on </a:t>
            </a:r>
            <a:r>
              <a:rPr lang="en-GB" sz="1600" dirty="0">
                <a:solidFill>
                  <a:srgbClr val="002060"/>
                </a:solidFill>
              </a:rPr>
              <a:t>a clearly defined </a:t>
            </a:r>
            <a:r>
              <a:rPr lang="en-GB" sz="1600" dirty="0" smtClean="0">
                <a:solidFill>
                  <a:srgbClr val="002060"/>
                </a:solidFill>
              </a:rPr>
              <a:t>project allocation key</a:t>
            </a:r>
            <a:endParaRPr lang="en-US" sz="1600" dirty="0">
              <a:solidFill>
                <a:srgbClr val="002060"/>
              </a:solidFill>
            </a:endParaRPr>
          </a:p>
          <a:p>
            <a:pPr marL="684213" lvl="1" indent="-165100">
              <a:spcBef>
                <a:spcPts val="600"/>
              </a:spcBef>
            </a:pPr>
            <a:r>
              <a:rPr lang="en-GB" sz="1600" dirty="0">
                <a:solidFill>
                  <a:srgbClr val="002060"/>
                </a:solidFill>
              </a:rPr>
              <a:t>Consumables - Office Supplies: </a:t>
            </a:r>
            <a:r>
              <a:rPr lang="en-GB" sz="1600" dirty="0" smtClean="0">
                <a:solidFill>
                  <a:srgbClr val="002060"/>
                </a:solidFill>
              </a:rPr>
              <a:t>Procuring </a:t>
            </a:r>
            <a:r>
              <a:rPr lang="en-GB" sz="1600" dirty="0">
                <a:solidFill>
                  <a:srgbClr val="002060"/>
                </a:solidFill>
              </a:rPr>
              <a:t>office supplies essential for project implementation, typically items not considered fixed assets or durable equipment and </a:t>
            </a:r>
            <a:r>
              <a:rPr lang="en-GB" sz="1600" dirty="0" smtClean="0">
                <a:solidFill>
                  <a:srgbClr val="002060"/>
                </a:solidFill>
              </a:rPr>
              <a:t>utilized </a:t>
            </a:r>
            <a:r>
              <a:rPr lang="en-GB" sz="1600" dirty="0">
                <a:solidFill>
                  <a:srgbClr val="002060"/>
                </a:solidFill>
              </a:rPr>
              <a:t>during the project's </a:t>
            </a:r>
            <a:r>
              <a:rPr lang="en-GB" sz="1600" dirty="0" smtClean="0">
                <a:solidFill>
                  <a:srgbClr val="002060"/>
                </a:solidFill>
              </a:rPr>
              <a:t>duration</a:t>
            </a:r>
            <a:endParaRPr lang="en-US" sz="1600" dirty="0">
              <a:solidFill>
                <a:srgbClr val="002060"/>
              </a:solidFill>
            </a:endParaRPr>
          </a:p>
          <a:p>
            <a:pPr marL="684213" lvl="1" indent="-165100">
              <a:spcBef>
                <a:spcPts val="600"/>
              </a:spcBef>
            </a:pPr>
            <a:r>
              <a:rPr lang="en-GB" sz="1600" dirty="0">
                <a:solidFill>
                  <a:srgbClr val="002060"/>
                </a:solidFill>
              </a:rPr>
              <a:t>Other Services: </a:t>
            </a:r>
            <a:r>
              <a:rPr lang="en-GB" sz="1600" dirty="0" smtClean="0">
                <a:solidFill>
                  <a:srgbClr val="002060"/>
                </a:solidFill>
              </a:rPr>
              <a:t>telecommunications, </a:t>
            </a:r>
            <a:r>
              <a:rPr lang="en-GB" sz="1600" dirty="0">
                <a:solidFill>
                  <a:srgbClr val="002060"/>
                </a:solidFill>
              </a:rPr>
              <a:t>electricity, heating, maintenance, IT services, insurance, etc., essential for the project office's functioning, </a:t>
            </a:r>
            <a:r>
              <a:rPr lang="en-GB" sz="1600" dirty="0" smtClean="0">
                <a:solidFill>
                  <a:srgbClr val="002060"/>
                </a:solidFill>
              </a:rPr>
              <a:t>based on </a:t>
            </a:r>
            <a:r>
              <a:rPr lang="en-GB" sz="1600" dirty="0">
                <a:solidFill>
                  <a:srgbClr val="002060"/>
                </a:solidFill>
              </a:rPr>
              <a:t>clearly defined </a:t>
            </a:r>
            <a:r>
              <a:rPr lang="en-GB" sz="1600" dirty="0" smtClean="0">
                <a:solidFill>
                  <a:srgbClr val="002060"/>
                </a:solidFill>
              </a:rPr>
              <a:t>project allocation key</a:t>
            </a:r>
            <a:endParaRPr lang="en-US" sz="1600" dirty="0">
              <a:solidFill>
                <a:srgbClr val="002060"/>
              </a:solidFill>
            </a:endParaRPr>
          </a:p>
        </p:txBody>
      </p:sp>
    </p:spTree>
    <p:extLst>
      <p:ext uri="{BB962C8B-B14F-4D97-AF65-F5344CB8AC3E}">
        <p14:creationId xmlns:p14="http://schemas.microsoft.com/office/powerpoint/2010/main" val="21174704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solidFill>
                  <a:srgbClr val="002060"/>
                </a:solidFill>
              </a:rPr>
              <a:t>Budget Heading 4 – Local Office </a:t>
            </a:r>
          </a:p>
        </p:txBody>
      </p:sp>
      <p:sp>
        <p:nvSpPr>
          <p:cNvPr id="3" name="Content Placeholder 2"/>
          <p:cNvSpPr>
            <a:spLocks noGrp="1"/>
          </p:cNvSpPr>
          <p:nvPr>
            <p:ph idx="1"/>
          </p:nvPr>
        </p:nvSpPr>
        <p:spPr>
          <a:xfrm>
            <a:off x="457200" y="1600200"/>
            <a:ext cx="8686800" cy="4525963"/>
          </a:xfrm>
        </p:spPr>
        <p:txBody>
          <a:bodyPr>
            <a:noAutofit/>
          </a:bodyPr>
          <a:lstStyle/>
          <a:p>
            <a:pPr>
              <a:spcBef>
                <a:spcPts val="600"/>
              </a:spcBef>
              <a:spcAft>
                <a:spcPts val="600"/>
              </a:spcAft>
            </a:pPr>
            <a:r>
              <a:rPr lang="en-GB" sz="1800" dirty="0">
                <a:solidFill>
                  <a:srgbClr val="002060"/>
                </a:solidFill>
              </a:rPr>
              <a:t>If the project office serves other activities and projects, costs allocated to the project must be based on a cost allocation system using a project allocation/distribution key </a:t>
            </a:r>
          </a:p>
          <a:p>
            <a:pPr>
              <a:spcBef>
                <a:spcPts val="600"/>
              </a:spcBef>
              <a:spcAft>
                <a:spcPts val="600"/>
              </a:spcAft>
            </a:pPr>
            <a:r>
              <a:rPr lang="en-GB" sz="1800" dirty="0" smtClean="0">
                <a:solidFill>
                  <a:srgbClr val="002060"/>
                </a:solidFill>
              </a:rPr>
              <a:t>The </a:t>
            </a:r>
            <a:r>
              <a:rPr lang="en-GB" sz="1800" dirty="0">
                <a:solidFill>
                  <a:srgbClr val="002060"/>
                </a:solidFill>
              </a:rPr>
              <a:t>applicant must establish </a:t>
            </a:r>
            <a:r>
              <a:rPr lang="en-GB" sz="1800" dirty="0" smtClean="0">
                <a:solidFill>
                  <a:srgbClr val="002060"/>
                </a:solidFill>
              </a:rPr>
              <a:t>allocation </a:t>
            </a:r>
            <a:r>
              <a:rPr lang="en-GB" sz="1800" dirty="0">
                <a:solidFill>
                  <a:srgbClr val="002060"/>
                </a:solidFill>
              </a:rPr>
              <a:t>or project distribution key and provide a justification outlining the design of the cost allocation </a:t>
            </a:r>
            <a:r>
              <a:rPr lang="en-GB" sz="1800" dirty="0" smtClean="0">
                <a:solidFill>
                  <a:srgbClr val="002060"/>
                </a:solidFill>
              </a:rPr>
              <a:t>system</a:t>
            </a:r>
          </a:p>
          <a:p>
            <a:pPr>
              <a:spcBef>
                <a:spcPts val="600"/>
              </a:spcBef>
              <a:spcAft>
                <a:spcPts val="600"/>
              </a:spcAft>
            </a:pPr>
            <a:r>
              <a:rPr lang="en-GB" sz="1800" dirty="0" smtClean="0">
                <a:solidFill>
                  <a:srgbClr val="002060"/>
                </a:solidFill>
              </a:rPr>
              <a:t>This </a:t>
            </a:r>
            <a:r>
              <a:rPr lang="en-GB" sz="1800" dirty="0">
                <a:solidFill>
                  <a:srgbClr val="002060"/>
                </a:solidFill>
              </a:rPr>
              <a:t>system should adhere to the applicant's standard practices, be consistently applied across all donors and projects, and be reasonable and </a:t>
            </a:r>
            <a:r>
              <a:rPr lang="en-GB" sz="1800" dirty="0" smtClean="0">
                <a:solidFill>
                  <a:srgbClr val="002060"/>
                </a:solidFill>
              </a:rPr>
              <a:t>justifiable</a:t>
            </a:r>
          </a:p>
          <a:p>
            <a:pPr>
              <a:spcBef>
                <a:spcPts val="600"/>
              </a:spcBef>
              <a:spcAft>
                <a:spcPts val="600"/>
              </a:spcAft>
            </a:pPr>
            <a:r>
              <a:rPr lang="en-GB" sz="1800" dirty="0" smtClean="0">
                <a:solidFill>
                  <a:srgbClr val="002060"/>
                </a:solidFill>
              </a:rPr>
              <a:t>Examples </a:t>
            </a:r>
            <a:r>
              <a:rPr lang="en-GB" sz="1800" dirty="0">
                <a:solidFill>
                  <a:srgbClr val="002060"/>
                </a:solidFill>
              </a:rPr>
              <a:t>of distribution keys </a:t>
            </a:r>
            <a:r>
              <a:rPr lang="en-GB" sz="1800" dirty="0" smtClean="0">
                <a:solidFill>
                  <a:srgbClr val="002060"/>
                </a:solidFill>
              </a:rPr>
              <a:t>include:</a:t>
            </a:r>
          </a:p>
          <a:p>
            <a:pPr lvl="1">
              <a:spcBef>
                <a:spcPts val="600"/>
              </a:spcBef>
              <a:spcAft>
                <a:spcPts val="600"/>
              </a:spcAft>
            </a:pPr>
            <a:r>
              <a:rPr lang="en-GB" sz="1800" dirty="0" smtClean="0">
                <a:solidFill>
                  <a:srgbClr val="002060"/>
                </a:solidFill>
              </a:rPr>
              <a:t>the </a:t>
            </a:r>
            <a:r>
              <a:rPr lang="en-GB" sz="1800" dirty="0">
                <a:solidFill>
                  <a:srgbClr val="002060"/>
                </a:solidFill>
              </a:rPr>
              <a:t>total project salaries vs. total organization </a:t>
            </a:r>
            <a:r>
              <a:rPr lang="en-GB" sz="1800" dirty="0" smtClean="0">
                <a:solidFill>
                  <a:srgbClr val="002060"/>
                </a:solidFill>
              </a:rPr>
              <a:t>salaries, </a:t>
            </a:r>
            <a:r>
              <a:rPr lang="en-GB" sz="1800" dirty="0">
                <a:solidFill>
                  <a:srgbClr val="002060"/>
                </a:solidFill>
              </a:rPr>
              <a:t>or </a:t>
            </a:r>
            <a:endParaRPr lang="en-GB" sz="1800" dirty="0" smtClean="0">
              <a:solidFill>
                <a:srgbClr val="002060"/>
              </a:solidFill>
            </a:endParaRPr>
          </a:p>
          <a:p>
            <a:pPr lvl="1">
              <a:spcBef>
                <a:spcPts val="600"/>
              </a:spcBef>
              <a:spcAft>
                <a:spcPts val="600"/>
              </a:spcAft>
            </a:pPr>
            <a:r>
              <a:rPr lang="en-GB" sz="1800" dirty="0" smtClean="0">
                <a:solidFill>
                  <a:srgbClr val="002060"/>
                </a:solidFill>
              </a:rPr>
              <a:t>the </a:t>
            </a:r>
            <a:r>
              <a:rPr lang="en-GB" sz="1800" dirty="0">
                <a:solidFill>
                  <a:srgbClr val="002060"/>
                </a:solidFill>
              </a:rPr>
              <a:t>number of personnel allocated to the project vs. the total number of </a:t>
            </a:r>
            <a:r>
              <a:rPr lang="en-GB" sz="1800" dirty="0" smtClean="0">
                <a:solidFill>
                  <a:srgbClr val="002060"/>
                </a:solidFill>
              </a:rPr>
              <a:t>employees</a:t>
            </a:r>
          </a:p>
        </p:txBody>
      </p:sp>
    </p:spTree>
    <p:extLst>
      <p:ext uri="{BB962C8B-B14F-4D97-AF65-F5344CB8AC3E}">
        <p14:creationId xmlns:p14="http://schemas.microsoft.com/office/powerpoint/2010/main" val="24032662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solidFill>
                  <a:srgbClr val="002060"/>
                </a:solidFill>
              </a:rPr>
              <a:t>Agenda</a:t>
            </a:r>
            <a:endParaRPr lang="en-US" sz="3000" dirty="0">
              <a:solidFill>
                <a:srgbClr val="002060"/>
              </a:solidFill>
            </a:endParaRPr>
          </a:p>
        </p:txBody>
      </p:sp>
      <p:sp>
        <p:nvSpPr>
          <p:cNvPr id="3" name="Content Placeholder 2"/>
          <p:cNvSpPr>
            <a:spLocks noGrp="1"/>
          </p:cNvSpPr>
          <p:nvPr>
            <p:ph idx="1"/>
          </p:nvPr>
        </p:nvSpPr>
        <p:spPr/>
        <p:txBody>
          <a:bodyPr>
            <a:normAutofit/>
          </a:bodyPr>
          <a:lstStyle/>
          <a:p>
            <a:r>
              <a:rPr lang="en-US" sz="2000" dirty="0" smtClean="0">
                <a:solidFill>
                  <a:srgbClr val="002060"/>
                </a:solidFill>
              </a:rPr>
              <a:t>General principles for grant contracts</a:t>
            </a:r>
          </a:p>
          <a:p>
            <a:r>
              <a:rPr lang="en-US" sz="2000" dirty="0" smtClean="0">
                <a:solidFill>
                  <a:srgbClr val="002060"/>
                </a:solidFill>
              </a:rPr>
              <a:t>Rules defined with the Guidelines for Applicants for the SELDI SGP Call</a:t>
            </a:r>
          </a:p>
          <a:p>
            <a:r>
              <a:rPr lang="en-US" sz="2000" dirty="0" smtClean="0">
                <a:solidFill>
                  <a:srgbClr val="002060"/>
                </a:solidFill>
              </a:rPr>
              <a:t>Structure of the budget and its main components</a:t>
            </a:r>
            <a:endParaRPr lang="en-US" sz="2000" dirty="0">
              <a:solidFill>
                <a:srgbClr val="002060"/>
              </a:solidFill>
            </a:endParaRPr>
          </a:p>
        </p:txBody>
      </p:sp>
    </p:spTree>
    <p:extLst>
      <p:ext uri="{BB962C8B-B14F-4D97-AF65-F5344CB8AC3E}">
        <p14:creationId xmlns:p14="http://schemas.microsoft.com/office/powerpoint/2010/main" val="36829936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solidFill>
                  <a:srgbClr val="002060"/>
                </a:solidFill>
              </a:rPr>
              <a:t>Budget Heading 4 – Local Office </a:t>
            </a:r>
          </a:p>
        </p:txBody>
      </p:sp>
      <p:sp>
        <p:nvSpPr>
          <p:cNvPr id="3" name="Content Placeholder 2"/>
          <p:cNvSpPr>
            <a:spLocks noGrp="1"/>
          </p:cNvSpPr>
          <p:nvPr>
            <p:ph idx="1"/>
          </p:nvPr>
        </p:nvSpPr>
        <p:spPr>
          <a:xfrm>
            <a:off x="457200" y="1600200"/>
            <a:ext cx="8686800" cy="4525963"/>
          </a:xfrm>
        </p:spPr>
        <p:txBody>
          <a:bodyPr>
            <a:noAutofit/>
          </a:bodyPr>
          <a:lstStyle/>
          <a:p>
            <a:pPr>
              <a:spcBef>
                <a:spcPts val="600"/>
              </a:spcBef>
              <a:spcAft>
                <a:spcPts val="600"/>
              </a:spcAft>
            </a:pPr>
            <a:r>
              <a:rPr lang="en-GB" sz="1800" dirty="0">
                <a:solidFill>
                  <a:srgbClr val="002060"/>
                </a:solidFill>
              </a:rPr>
              <a:t>Local Office costs are budgeted on monthly basis</a:t>
            </a:r>
          </a:p>
          <a:p>
            <a:pPr>
              <a:spcBef>
                <a:spcPts val="600"/>
              </a:spcBef>
              <a:spcAft>
                <a:spcPts val="600"/>
              </a:spcAft>
            </a:pPr>
            <a:r>
              <a:rPr lang="en-GB" sz="1800" dirty="0">
                <a:solidFill>
                  <a:srgbClr val="002060"/>
                </a:solidFill>
              </a:rPr>
              <a:t>All costs under the Local Office BH must be directly linked with the project and necessary for its execution</a:t>
            </a:r>
            <a:endParaRPr lang="mk-MK" sz="1800" dirty="0">
              <a:solidFill>
                <a:srgbClr val="002060"/>
              </a:solidFill>
            </a:endParaRPr>
          </a:p>
          <a:p>
            <a:pPr>
              <a:spcBef>
                <a:spcPts val="600"/>
              </a:spcBef>
              <a:spcAft>
                <a:spcPts val="600"/>
              </a:spcAft>
            </a:pPr>
            <a:r>
              <a:rPr lang="en-GB" sz="1800" dirty="0">
                <a:solidFill>
                  <a:srgbClr val="002060"/>
                </a:solidFill>
              </a:rPr>
              <a:t>Costs must be reasonable and compliant with the contracting authority's guidelines</a:t>
            </a:r>
          </a:p>
          <a:p>
            <a:pPr>
              <a:spcBef>
                <a:spcPts val="600"/>
              </a:spcBef>
              <a:spcAft>
                <a:spcPts val="600"/>
              </a:spcAft>
            </a:pPr>
            <a:r>
              <a:rPr lang="en-GB" sz="1800" dirty="0">
                <a:solidFill>
                  <a:srgbClr val="002060"/>
                </a:solidFill>
              </a:rPr>
              <a:t>All information pertaining to local office costs, particularly the project allocation key, must be clearly explained in the Justification </a:t>
            </a:r>
            <a:r>
              <a:rPr lang="en-GB" sz="1800" dirty="0" smtClean="0">
                <a:solidFill>
                  <a:srgbClr val="002060"/>
                </a:solidFill>
              </a:rPr>
              <a:t>section</a:t>
            </a:r>
          </a:p>
          <a:p>
            <a:pPr marL="0" indent="0">
              <a:spcBef>
                <a:spcPts val="600"/>
              </a:spcBef>
              <a:spcAft>
                <a:spcPts val="600"/>
              </a:spcAft>
              <a:buNone/>
            </a:pPr>
            <a:endParaRPr lang="en-US" sz="1800" dirty="0">
              <a:solidFill>
                <a:srgbClr val="002060"/>
              </a:solidFill>
            </a:endParaRPr>
          </a:p>
        </p:txBody>
      </p:sp>
    </p:spTree>
    <p:extLst>
      <p:ext uri="{BB962C8B-B14F-4D97-AF65-F5344CB8AC3E}">
        <p14:creationId xmlns:p14="http://schemas.microsoft.com/office/powerpoint/2010/main" val="2082862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solidFill>
                  <a:srgbClr val="002060"/>
                </a:solidFill>
              </a:rPr>
              <a:t>Project budget and justification of the </a:t>
            </a:r>
            <a:r>
              <a:rPr lang="en-US" sz="3000" dirty="0" smtClean="0">
                <a:solidFill>
                  <a:srgbClr val="002060"/>
                </a:solidFill>
              </a:rPr>
              <a:t>budget, </a:t>
            </a:r>
            <a:r>
              <a:rPr lang="en-US" sz="3000" dirty="0">
                <a:solidFill>
                  <a:srgbClr val="002060"/>
                </a:solidFill>
              </a:rPr>
              <a:t>Example, BH 4 – Local Office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64769539"/>
              </p:ext>
            </p:extLst>
          </p:nvPr>
        </p:nvGraphicFramePr>
        <p:xfrm>
          <a:off x="179510" y="1600200"/>
          <a:ext cx="8712970" cy="3947738"/>
        </p:xfrm>
        <a:graphic>
          <a:graphicData uri="http://schemas.openxmlformats.org/drawingml/2006/table">
            <a:tbl>
              <a:tblPr firstRow="1" bandRow="1">
                <a:tableStyleId>{5C22544A-7EE6-4342-B048-85BDC9FD1C3A}</a:tableStyleId>
              </a:tblPr>
              <a:tblGrid>
                <a:gridCol w="1244710">
                  <a:extLst>
                    <a:ext uri="{9D8B030D-6E8A-4147-A177-3AD203B41FA5}">
                      <a16:colId xmlns:a16="http://schemas.microsoft.com/office/drawing/2014/main" val="1635660444"/>
                    </a:ext>
                  </a:extLst>
                </a:gridCol>
                <a:gridCol w="699508">
                  <a:extLst>
                    <a:ext uri="{9D8B030D-6E8A-4147-A177-3AD203B41FA5}">
                      <a16:colId xmlns:a16="http://schemas.microsoft.com/office/drawing/2014/main" val="4007895633"/>
                    </a:ext>
                  </a:extLst>
                </a:gridCol>
                <a:gridCol w="648072">
                  <a:extLst>
                    <a:ext uri="{9D8B030D-6E8A-4147-A177-3AD203B41FA5}">
                      <a16:colId xmlns:a16="http://schemas.microsoft.com/office/drawing/2014/main" val="3493484988"/>
                    </a:ext>
                  </a:extLst>
                </a:gridCol>
                <a:gridCol w="648072">
                  <a:extLst>
                    <a:ext uri="{9D8B030D-6E8A-4147-A177-3AD203B41FA5}">
                      <a16:colId xmlns:a16="http://schemas.microsoft.com/office/drawing/2014/main" val="3715551674"/>
                    </a:ext>
                  </a:extLst>
                </a:gridCol>
                <a:gridCol w="720080">
                  <a:extLst>
                    <a:ext uri="{9D8B030D-6E8A-4147-A177-3AD203B41FA5}">
                      <a16:colId xmlns:a16="http://schemas.microsoft.com/office/drawing/2014/main" val="3174910097"/>
                    </a:ext>
                  </a:extLst>
                </a:gridCol>
                <a:gridCol w="2520280">
                  <a:extLst>
                    <a:ext uri="{9D8B030D-6E8A-4147-A177-3AD203B41FA5}">
                      <a16:colId xmlns:a16="http://schemas.microsoft.com/office/drawing/2014/main" val="494947354"/>
                    </a:ext>
                  </a:extLst>
                </a:gridCol>
                <a:gridCol w="2232248">
                  <a:extLst>
                    <a:ext uri="{9D8B030D-6E8A-4147-A177-3AD203B41FA5}">
                      <a16:colId xmlns:a16="http://schemas.microsoft.com/office/drawing/2014/main" val="447730473"/>
                    </a:ext>
                  </a:extLst>
                </a:gridCol>
              </a:tblGrid>
              <a:tr h="257451">
                <a:tc rowSpan="2">
                  <a:txBody>
                    <a:bodyPr/>
                    <a:lstStyle/>
                    <a:p>
                      <a:pPr algn="ctr" fontAlgn="ctr"/>
                      <a:r>
                        <a:rPr lang="en-US" sz="800" b="1" i="0" u="none" strike="noStrike" dirty="0">
                          <a:effectLst/>
                          <a:latin typeface="Arial" panose="020B0604020202020204" pitchFamily="34" charset="0"/>
                        </a:rPr>
                        <a:t>Costs</a:t>
                      </a:r>
                    </a:p>
                  </a:txBody>
                  <a:tcPr marL="7620" marR="7620" marT="7620" marB="0" anchor="ctr"/>
                </a:tc>
                <a:tc rowSpan="2">
                  <a:txBody>
                    <a:bodyPr/>
                    <a:lstStyle/>
                    <a:p>
                      <a:pPr algn="ctr" fontAlgn="ctr"/>
                      <a:r>
                        <a:rPr lang="en-US" sz="800" b="1" i="0" u="none" strike="noStrike" dirty="0">
                          <a:effectLst/>
                          <a:latin typeface="Arial" panose="020B0604020202020204" pitchFamily="34" charset="0"/>
                        </a:rPr>
                        <a:t>Unit </a:t>
                      </a:r>
                    </a:p>
                  </a:txBody>
                  <a:tcPr marL="7620" marR="7620" marT="7620" marB="0" anchor="ctr"/>
                </a:tc>
                <a:tc rowSpan="2">
                  <a:txBody>
                    <a:bodyPr/>
                    <a:lstStyle/>
                    <a:p>
                      <a:pPr algn="ctr" fontAlgn="ctr"/>
                      <a:r>
                        <a:rPr lang="en-US" sz="800" b="1" i="0" u="none" strike="noStrike" dirty="0">
                          <a:effectLst/>
                          <a:latin typeface="Arial" panose="020B0604020202020204" pitchFamily="34" charset="0"/>
                        </a:rPr>
                        <a:t># of units</a:t>
                      </a:r>
                    </a:p>
                  </a:txBody>
                  <a:tcPr marL="7620" marR="7620" marT="7620" marB="0" anchor="ctr"/>
                </a:tc>
                <a:tc rowSpan="2">
                  <a:txBody>
                    <a:bodyPr/>
                    <a:lstStyle/>
                    <a:p>
                      <a:pPr algn="ctr" fontAlgn="ctr"/>
                      <a:r>
                        <a:rPr lang="en-US" sz="800" b="1" i="0" u="none" strike="noStrike">
                          <a:effectLst/>
                          <a:latin typeface="Arial" panose="020B0604020202020204" pitchFamily="34" charset="0"/>
                        </a:rPr>
                        <a:t>Unit value</a:t>
                      </a:r>
                      <a:br>
                        <a:rPr lang="en-US" sz="800" b="1" i="0" u="none" strike="noStrike">
                          <a:effectLst/>
                          <a:latin typeface="Arial" panose="020B0604020202020204" pitchFamily="34" charset="0"/>
                        </a:rPr>
                      </a:br>
                      <a:r>
                        <a:rPr lang="en-US" sz="800" b="1" i="0" u="none" strike="noStrike">
                          <a:effectLst/>
                          <a:latin typeface="Arial" panose="020B0604020202020204" pitchFamily="34" charset="0"/>
                        </a:rPr>
                        <a:t>(in EUR)</a:t>
                      </a:r>
                    </a:p>
                  </a:txBody>
                  <a:tcPr marL="7620" marR="7620" marT="7620" marB="0" anchor="ctr"/>
                </a:tc>
                <a:tc rowSpan="2">
                  <a:txBody>
                    <a:bodyPr/>
                    <a:lstStyle/>
                    <a:p>
                      <a:pPr algn="ctr" fontAlgn="ctr"/>
                      <a:r>
                        <a:rPr lang="en-US" sz="800" b="1" i="0" u="none" strike="noStrike">
                          <a:effectLst/>
                          <a:latin typeface="Arial" panose="020B0604020202020204" pitchFamily="34" charset="0"/>
                        </a:rPr>
                        <a:t>Total Cost</a:t>
                      </a:r>
                      <a:br>
                        <a:rPr lang="en-US" sz="800" b="1" i="0" u="none" strike="noStrike">
                          <a:effectLst/>
                          <a:latin typeface="Arial" panose="020B0604020202020204" pitchFamily="34" charset="0"/>
                        </a:rPr>
                      </a:br>
                      <a:r>
                        <a:rPr lang="en-US" sz="800" b="1" i="0" u="none" strike="noStrike">
                          <a:effectLst/>
                          <a:latin typeface="Arial" panose="020B0604020202020204" pitchFamily="34" charset="0"/>
                        </a:rPr>
                        <a:t>(in EUR)</a:t>
                      </a:r>
                    </a:p>
                  </a:txBody>
                  <a:tcPr marL="7620" marR="7620" marT="7620" marB="0" anchor="ctr"/>
                </a:tc>
                <a:tc>
                  <a:txBody>
                    <a:bodyPr/>
                    <a:lstStyle/>
                    <a:p>
                      <a:pPr algn="ctr" fontAlgn="ctr"/>
                      <a:r>
                        <a:rPr lang="en-US" sz="800" b="1" i="0" u="none" strike="noStrike" dirty="0">
                          <a:effectLst/>
                          <a:latin typeface="Arial" panose="020B0604020202020204" pitchFamily="34" charset="0"/>
                        </a:rPr>
                        <a:t>Clarification of the budget items</a:t>
                      </a:r>
                    </a:p>
                  </a:txBody>
                  <a:tcPr marL="7620" marR="7620" marT="7620" marB="0" anchor="ctr"/>
                </a:tc>
                <a:tc>
                  <a:txBody>
                    <a:bodyPr/>
                    <a:lstStyle/>
                    <a:p>
                      <a:pPr algn="ctr" fontAlgn="ctr"/>
                      <a:r>
                        <a:rPr lang="en-US" sz="800" b="1" i="0" u="none" strike="noStrike" dirty="0">
                          <a:effectLst/>
                          <a:latin typeface="Arial" panose="020B0604020202020204" pitchFamily="34" charset="0"/>
                        </a:rPr>
                        <a:t>Justification of the estimated costs</a:t>
                      </a:r>
                    </a:p>
                  </a:txBody>
                  <a:tcPr marL="7620" marR="7620" marT="7620" marB="0" anchor="ctr"/>
                </a:tc>
                <a:extLst>
                  <a:ext uri="{0D108BD9-81ED-4DB2-BD59-A6C34878D82A}">
                    <a16:rowId xmlns:a16="http://schemas.microsoft.com/office/drawing/2014/main" val="1430018905"/>
                  </a:ext>
                </a:extLst>
              </a:tr>
              <a:tr h="476276">
                <a:tc vMerge="1">
                  <a:txBody>
                    <a:bodyPr/>
                    <a:lstStyle/>
                    <a:p>
                      <a:pPr algn="ctr" fontAlgn="ctr"/>
                      <a:endParaRPr lang="en-US" sz="800" b="1" i="0" u="none" strike="noStrike" dirty="0">
                        <a:effectLst/>
                        <a:latin typeface="Arial" panose="020B0604020202020204" pitchFamily="34" charset="0"/>
                      </a:endParaRPr>
                    </a:p>
                  </a:txBody>
                  <a:tcPr marL="7620" marR="7620" marT="7620"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800" b="0" i="1" u="none" strike="noStrike">
                          <a:effectLst/>
                          <a:latin typeface="Arial" panose="020B0604020202020204" pitchFamily="34" charset="0"/>
                        </a:rPr>
                        <a:t>Provide a narrative clarification of each budget item demonstrating the necessity of the costs and how they relate to the project (e.g. through references to the activities and/or results in the Project Description).</a:t>
                      </a:r>
                    </a:p>
                  </a:txBody>
                  <a:tcPr marL="7620" marR="7620" marT="7620" marB="0" anchor="ctr"/>
                </a:tc>
                <a:tc>
                  <a:txBody>
                    <a:bodyPr/>
                    <a:lstStyle/>
                    <a:p>
                      <a:pPr algn="ctr" fontAlgn="ctr"/>
                      <a:r>
                        <a:rPr lang="en-US" sz="800" b="0" i="1" u="none" strike="noStrike" dirty="0">
                          <a:effectLst/>
                          <a:latin typeface="Arial" panose="020B0604020202020204" pitchFamily="34" charset="0"/>
                        </a:rPr>
                        <a:t>Provide a justification of the calculation of the estimated costs. </a:t>
                      </a:r>
                    </a:p>
                  </a:txBody>
                  <a:tcPr marL="7620" marR="7620" marT="7620" marB="0" anchor="ctr"/>
                </a:tc>
                <a:extLst>
                  <a:ext uri="{0D108BD9-81ED-4DB2-BD59-A6C34878D82A}">
                    <a16:rowId xmlns:a16="http://schemas.microsoft.com/office/drawing/2014/main" val="934937943"/>
                  </a:ext>
                </a:extLst>
              </a:tr>
              <a:tr h="257451">
                <a:tc>
                  <a:txBody>
                    <a:bodyPr/>
                    <a:lstStyle/>
                    <a:p>
                      <a:pPr algn="l" fontAlgn="ctr"/>
                      <a:r>
                        <a:rPr lang="en-US" sz="800" b="1" i="0" u="none" strike="noStrike" dirty="0">
                          <a:solidFill>
                            <a:srgbClr val="000000"/>
                          </a:solidFill>
                          <a:effectLst/>
                          <a:latin typeface="Arial" panose="020B0604020202020204" pitchFamily="34" charset="0"/>
                        </a:rPr>
                        <a:t>4. Local office</a:t>
                      </a:r>
                    </a:p>
                  </a:txBody>
                  <a:tcPr marL="7620" marR="7620" marT="7620" marB="0" anchor="ctr"/>
                </a:tc>
                <a:tc>
                  <a:txBody>
                    <a:bodyPr/>
                    <a:lstStyle/>
                    <a:p>
                      <a:pPr algn="ctr"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extLst>
                  <a:ext uri="{0D108BD9-81ED-4DB2-BD59-A6C34878D82A}">
                    <a16:rowId xmlns:a16="http://schemas.microsoft.com/office/drawing/2014/main" val="1483518266"/>
                  </a:ext>
                </a:extLst>
              </a:tr>
              <a:tr h="476276">
                <a:tc>
                  <a:txBody>
                    <a:bodyPr/>
                    <a:lstStyle/>
                    <a:p>
                      <a:pPr algn="l" fontAlgn="ctr"/>
                      <a:r>
                        <a:rPr lang="en-US" sz="800" b="0" i="0" u="none" strike="noStrike">
                          <a:effectLst/>
                          <a:latin typeface="Arial" panose="020B0604020202020204" pitchFamily="34" charset="0"/>
                        </a:rPr>
                        <a:t>4.1 Vehicle costs </a:t>
                      </a:r>
                    </a:p>
                  </a:txBody>
                  <a:tcPr marL="7620" marR="7620" marT="7620" marB="0" anchor="ctr"/>
                </a:tc>
                <a:tc>
                  <a:txBody>
                    <a:bodyPr/>
                    <a:lstStyle/>
                    <a:p>
                      <a:pPr algn="ctr" fontAlgn="ctr"/>
                      <a:r>
                        <a:rPr lang="en-US" sz="800" b="0" i="0" u="none" strike="noStrike">
                          <a:effectLst/>
                          <a:latin typeface="Arial" panose="020B0604020202020204" pitchFamily="34" charset="0"/>
                        </a:rPr>
                        <a:t>Per month</a:t>
                      </a: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extLst>
                  <a:ext uri="{0D108BD9-81ED-4DB2-BD59-A6C34878D82A}">
                    <a16:rowId xmlns:a16="http://schemas.microsoft.com/office/drawing/2014/main" val="973390742"/>
                  </a:ext>
                </a:extLst>
              </a:tr>
              <a:tr h="476276">
                <a:tc>
                  <a:txBody>
                    <a:bodyPr/>
                    <a:lstStyle/>
                    <a:p>
                      <a:pPr algn="l" fontAlgn="ctr"/>
                      <a:r>
                        <a:rPr lang="en-US" sz="800" b="0" i="0" u="none" strike="noStrike">
                          <a:solidFill>
                            <a:srgbClr val="FF0000"/>
                          </a:solidFill>
                          <a:effectLst/>
                          <a:latin typeface="Arial" panose="020B0604020202020204" pitchFamily="34" charset="0"/>
                        </a:rPr>
                        <a:t>4.2 Office rent (20% of total cost)</a:t>
                      </a:r>
                    </a:p>
                  </a:txBody>
                  <a:tcPr marL="7620" marR="7620" marT="7620" marB="0" anchor="ctr"/>
                </a:tc>
                <a:tc>
                  <a:txBody>
                    <a:bodyPr/>
                    <a:lstStyle/>
                    <a:p>
                      <a:pPr algn="ctr" fontAlgn="ctr"/>
                      <a:r>
                        <a:rPr lang="en-US" sz="800" b="0" i="0" u="none" strike="noStrike">
                          <a:solidFill>
                            <a:srgbClr val="FF0000"/>
                          </a:solidFill>
                          <a:effectLst/>
                          <a:latin typeface="Arial" panose="020B0604020202020204" pitchFamily="34" charset="0"/>
                        </a:rPr>
                        <a:t>Per month</a:t>
                      </a:r>
                    </a:p>
                  </a:txBody>
                  <a:tcPr marL="7620" marR="7620" marT="7620" marB="0" anchor="ctr"/>
                </a:tc>
                <a:tc>
                  <a:txBody>
                    <a:bodyPr/>
                    <a:lstStyle/>
                    <a:p>
                      <a:pPr algn="r" fontAlgn="ctr"/>
                      <a:r>
                        <a:rPr lang="en-US" sz="800" b="0" i="0" u="none" strike="noStrike">
                          <a:solidFill>
                            <a:srgbClr val="FF0000"/>
                          </a:solidFill>
                          <a:effectLst/>
                          <a:latin typeface="Arial" panose="020B0604020202020204" pitchFamily="34" charset="0"/>
                        </a:rPr>
                        <a:t>12</a:t>
                      </a:r>
                    </a:p>
                  </a:txBody>
                  <a:tcPr marL="7620" marR="7620" marT="7620" marB="0" anchor="ctr"/>
                </a:tc>
                <a:tc>
                  <a:txBody>
                    <a:bodyPr/>
                    <a:lstStyle/>
                    <a:p>
                      <a:pPr algn="r" fontAlgn="ctr"/>
                      <a:r>
                        <a:rPr lang="en-US" sz="800" b="0" i="0" u="none" strike="noStrike">
                          <a:solidFill>
                            <a:srgbClr val="FF0000"/>
                          </a:solidFill>
                          <a:effectLst/>
                          <a:latin typeface="Arial" panose="020B0604020202020204" pitchFamily="34" charset="0"/>
                        </a:rPr>
                        <a:t>30</a:t>
                      </a:r>
                    </a:p>
                  </a:txBody>
                  <a:tcPr marL="7620" marR="7620" marT="7620" marB="0" anchor="ctr"/>
                </a:tc>
                <a:tc>
                  <a:txBody>
                    <a:bodyPr/>
                    <a:lstStyle/>
                    <a:p>
                      <a:pPr algn="r" fontAlgn="ctr"/>
                      <a:r>
                        <a:rPr lang="en-US" sz="800" b="0" i="0" u="none" strike="noStrike">
                          <a:solidFill>
                            <a:srgbClr val="FF0000"/>
                          </a:solidFill>
                          <a:effectLst/>
                          <a:latin typeface="Arial" panose="020B0604020202020204" pitchFamily="34" charset="0"/>
                        </a:rPr>
                        <a:t>360.00</a:t>
                      </a:r>
                    </a:p>
                  </a:txBody>
                  <a:tcPr marL="7620" marR="7620" marT="7620" marB="0" anchor="ctr"/>
                </a:tc>
                <a:tc>
                  <a:txBody>
                    <a:bodyPr/>
                    <a:lstStyle/>
                    <a:p>
                      <a:pPr algn="l" fontAlgn="ctr"/>
                      <a:r>
                        <a:rPr lang="en-US" sz="800" b="0" i="0" u="none" strike="noStrike">
                          <a:solidFill>
                            <a:srgbClr val="FF0000"/>
                          </a:solidFill>
                          <a:effectLst/>
                          <a:latin typeface="Arial" panose="020B0604020202020204" pitchFamily="34" charset="0"/>
                        </a:rPr>
                        <a:t>All activities A.1-A.6.</a:t>
                      </a:r>
                      <a:br>
                        <a:rPr lang="en-US" sz="800" b="0" i="0" u="none" strike="noStrike">
                          <a:solidFill>
                            <a:srgbClr val="FF0000"/>
                          </a:solidFill>
                          <a:effectLst/>
                          <a:latin typeface="Arial" panose="020B0604020202020204" pitchFamily="34" charset="0"/>
                        </a:rPr>
                      </a:br>
                      <a:r>
                        <a:rPr lang="en-US" sz="800" b="0" i="0" u="none" strike="noStrike">
                          <a:solidFill>
                            <a:srgbClr val="FF0000"/>
                          </a:solidFill>
                          <a:effectLst/>
                          <a:latin typeface="Arial" panose="020B0604020202020204" pitchFamily="34" charset="0"/>
                        </a:rPr>
                        <a:t>This Budget line will cover costs for rent of applicants office.</a:t>
                      </a:r>
                    </a:p>
                  </a:txBody>
                  <a:tcPr marL="7620" marR="7620" marT="7620" marB="0" anchor="ctr"/>
                </a:tc>
                <a:tc>
                  <a:txBody>
                    <a:bodyPr/>
                    <a:lstStyle/>
                    <a:p>
                      <a:pPr algn="l" fontAlgn="ctr"/>
                      <a:r>
                        <a:rPr lang="en-US" sz="800" b="0" i="0" u="none" strike="noStrike" dirty="0">
                          <a:solidFill>
                            <a:srgbClr val="FF0000"/>
                          </a:solidFill>
                          <a:effectLst/>
                          <a:latin typeface="Arial" panose="020B0604020202020204" pitchFamily="34" charset="0"/>
                        </a:rPr>
                        <a:t>Unit value determined on the basis of cost of rent paid for the </a:t>
                      </a:r>
                      <a:r>
                        <a:rPr lang="en-US" sz="800" b="0" i="0" u="none" strike="noStrike" dirty="0" err="1">
                          <a:solidFill>
                            <a:srgbClr val="FF0000"/>
                          </a:solidFill>
                          <a:effectLst/>
                          <a:latin typeface="Arial" panose="020B0604020202020204" pitchFamily="34" charset="0"/>
                        </a:rPr>
                        <a:t>organisation</a:t>
                      </a:r>
                      <a:r>
                        <a:rPr lang="en-US" sz="800" b="0" i="0" u="none" strike="noStrike" dirty="0">
                          <a:solidFill>
                            <a:srgbClr val="FF0000"/>
                          </a:solidFill>
                          <a:effectLst/>
                          <a:latin typeface="Arial" panose="020B0604020202020204" pitchFamily="34" charset="0"/>
                        </a:rPr>
                        <a:t> office determined with rent contract. The % of allocation (key for allocation) is corresponding to the share of Project staff salaries in the total cost for Salaries in the </a:t>
                      </a:r>
                      <a:r>
                        <a:rPr lang="en-US" sz="800" b="0" i="0" u="none" strike="noStrike" dirty="0" err="1">
                          <a:solidFill>
                            <a:srgbClr val="FF0000"/>
                          </a:solidFill>
                          <a:effectLst/>
                          <a:latin typeface="Arial" panose="020B0604020202020204" pitchFamily="34" charset="0"/>
                        </a:rPr>
                        <a:t>organisation</a:t>
                      </a:r>
                      <a:r>
                        <a:rPr lang="en-US" sz="800" b="0" i="0" u="none" strike="noStrike" dirty="0">
                          <a:solidFill>
                            <a:srgbClr val="FF0000"/>
                          </a:solidFill>
                          <a:effectLst/>
                          <a:latin typeface="Arial" panose="020B0604020202020204" pitchFamily="34" charset="0"/>
                        </a:rPr>
                        <a:t>.</a:t>
                      </a:r>
                    </a:p>
                  </a:txBody>
                  <a:tcPr marL="7620" marR="7620" marT="7620" marB="0" anchor="ctr"/>
                </a:tc>
                <a:extLst>
                  <a:ext uri="{0D108BD9-81ED-4DB2-BD59-A6C34878D82A}">
                    <a16:rowId xmlns:a16="http://schemas.microsoft.com/office/drawing/2014/main" val="4279447011"/>
                  </a:ext>
                </a:extLst>
              </a:tr>
              <a:tr h="586126">
                <a:tc>
                  <a:txBody>
                    <a:bodyPr/>
                    <a:lstStyle/>
                    <a:p>
                      <a:pPr algn="l" fontAlgn="ctr"/>
                      <a:r>
                        <a:rPr lang="en-US" sz="800" b="0" i="0" u="none" strike="noStrike">
                          <a:solidFill>
                            <a:srgbClr val="FF0000"/>
                          </a:solidFill>
                          <a:effectLst/>
                          <a:latin typeface="Arial" panose="020B0604020202020204" pitchFamily="34" charset="0"/>
                        </a:rPr>
                        <a:t>4.3 Consumables - office supplies (20% of total cost)</a:t>
                      </a:r>
                    </a:p>
                  </a:txBody>
                  <a:tcPr marL="7620" marR="7620" marT="7620" marB="0" anchor="ctr"/>
                </a:tc>
                <a:tc>
                  <a:txBody>
                    <a:bodyPr/>
                    <a:lstStyle/>
                    <a:p>
                      <a:pPr algn="ctr" fontAlgn="ctr"/>
                      <a:r>
                        <a:rPr lang="en-US" sz="800" b="0" i="0" u="none" strike="noStrike">
                          <a:solidFill>
                            <a:srgbClr val="FF0000"/>
                          </a:solidFill>
                          <a:effectLst/>
                          <a:latin typeface="Arial" panose="020B0604020202020204" pitchFamily="34" charset="0"/>
                        </a:rPr>
                        <a:t>Per month</a:t>
                      </a:r>
                    </a:p>
                  </a:txBody>
                  <a:tcPr marL="7620" marR="7620" marT="7620" marB="0" anchor="ctr"/>
                </a:tc>
                <a:tc>
                  <a:txBody>
                    <a:bodyPr/>
                    <a:lstStyle/>
                    <a:p>
                      <a:pPr algn="r" fontAlgn="ctr"/>
                      <a:r>
                        <a:rPr lang="en-US" sz="800" b="0" i="0" u="none" strike="noStrike">
                          <a:solidFill>
                            <a:srgbClr val="FF0000"/>
                          </a:solidFill>
                          <a:effectLst/>
                          <a:latin typeface="Arial" panose="020B0604020202020204" pitchFamily="34" charset="0"/>
                        </a:rPr>
                        <a:t>12</a:t>
                      </a:r>
                    </a:p>
                  </a:txBody>
                  <a:tcPr marL="7620" marR="7620" marT="7620" marB="0" anchor="ctr"/>
                </a:tc>
                <a:tc>
                  <a:txBody>
                    <a:bodyPr/>
                    <a:lstStyle/>
                    <a:p>
                      <a:pPr algn="r" fontAlgn="ctr"/>
                      <a:r>
                        <a:rPr lang="en-US" sz="800" b="0" i="0" u="none" strike="noStrike">
                          <a:solidFill>
                            <a:srgbClr val="FF0000"/>
                          </a:solidFill>
                          <a:effectLst/>
                          <a:latin typeface="Arial" panose="020B0604020202020204" pitchFamily="34" charset="0"/>
                        </a:rPr>
                        <a:t>20</a:t>
                      </a:r>
                    </a:p>
                  </a:txBody>
                  <a:tcPr marL="7620" marR="7620" marT="7620" marB="0" anchor="ctr"/>
                </a:tc>
                <a:tc>
                  <a:txBody>
                    <a:bodyPr/>
                    <a:lstStyle/>
                    <a:p>
                      <a:pPr algn="r" fontAlgn="ctr"/>
                      <a:r>
                        <a:rPr lang="en-US" sz="800" b="0" i="0" u="none" strike="noStrike">
                          <a:solidFill>
                            <a:srgbClr val="FF0000"/>
                          </a:solidFill>
                          <a:effectLst/>
                          <a:latin typeface="Arial" panose="020B0604020202020204" pitchFamily="34" charset="0"/>
                        </a:rPr>
                        <a:t>240.00</a:t>
                      </a:r>
                    </a:p>
                  </a:txBody>
                  <a:tcPr marL="7620" marR="7620" marT="7620" marB="0" anchor="ctr"/>
                </a:tc>
                <a:tc>
                  <a:txBody>
                    <a:bodyPr/>
                    <a:lstStyle/>
                    <a:p>
                      <a:pPr algn="l" fontAlgn="ctr"/>
                      <a:r>
                        <a:rPr lang="en-US" sz="800" b="0" i="0" u="none" strike="noStrike">
                          <a:solidFill>
                            <a:srgbClr val="FF0000"/>
                          </a:solidFill>
                          <a:effectLst/>
                          <a:latin typeface="Arial" panose="020B0604020202020204" pitchFamily="34" charset="0"/>
                        </a:rPr>
                        <a:t>All activities A.1-A.6.</a:t>
                      </a:r>
                      <a:br>
                        <a:rPr lang="en-US" sz="800" b="0" i="0" u="none" strike="noStrike">
                          <a:solidFill>
                            <a:srgbClr val="FF0000"/>
                          </a:solidFill>
                          <a:effectLst/>
                          <a:latin typeface="Arial" panose="020B0604020202020204" pitchFamily="34" charset="0"/>
                        </a:rPr>
                      </a:br>
                      <a:r>
                        <a:rPr lang="en-US" sz="800" b="0" i="0" u="none" strike="noStrike">
                          <a:solidFill>
                            <a:srgbClr val="FF0000"/>
                          </a:solidFill>
                          <a:effectLst/>
                          <a:latin typeface="Arial" panose="020B0604020202020204" pitchFamily="34" charset="0"/>
                        </a:rPr>
                        <a:t>This budget Line will cover the cost for 12 months for printing paper, printing toner, cartridges, office equipment, software and other office supplies.</a:t>
                      </a:r>
                    </a:p>
                  </a:txBody>
                  <a:tcPr marL="7620" marR="7620" marT="7620" marB="0" anchor="ctr"/>
                </a:tc>
                <a:tc>
                  <a:txBody>
                    <a:bodyPr/>
                    <a:lstStyle/>
                    <a:p>
                      <a:pPr algn="l" fontAlgn="ctr"/>
                      <a:r>
                        <a:rPr lang="en-US" sz="800" b="0" i="0" u="none" strike="noStrike">
                          <a:solidFill>
                            <a:srgbClr val="FF0000"/>
                          </a:solidFill>
                          <a:effectLst/>
                          <a:latin typeface="Arial" panose="020B0604020202020204" pitchFamily="34" charset="0"/>
                        </a:rPr>
                        <a:t>Unit value determined on the basis of previous experience and current market rates for printing paper, printing toner cartridges, office equipment, software and other office supplies.The % of allocation (key for allocation) is corresponding to the share of Project staff salaries in the total cost for Salaries in the organisation.</a:t>
                      </a:r>
                    </a:p>
                  </a:txBody>
                  <a:tcPr marL="7620" marR="7620" marT="7620" marB="0" anchor="ctr"/>
                </a:tc>
                <a:extLst>
                  <a:ext uri="{0D108BD9-81ED-4DB2-BD59-A6C34878D82A}">
                    <a16:rowId xmlns:a16="http://schemas.microsoft.com/office/drawing/2014/main" val="1557753601"/>
                  </a:ext>
                </a:extLst>
              </a:tr>
              <a:tr h="522874">
                <a:tc>
                  <a:txBody>
                    <a:bodyPr/>
                    <a:lstStyle/>
                    <a:p>
                      <a:pPr algn="l" fontAlgn="ctr"/>
                      <a:r>
                        <a:rPr lang="en-US" sz="800" b="0" i="0" u="none" strike="noStrike">
                          <a:solidFill>
                            <a:srgbClr val="FF0000"/>
                          </a:solidFill>
                          <a:effectLst/>
                          <a:latin typeface="Arial" panose="020B0604020202020204" pitchFamily="34" charset="0"/>
                        </a:rPr>
                        <a:t>4.4 Other services (tel/fax, electricity/heating, maintenance) (20% of total cost)</a:t>
                      </a:r>
                    </a:p>
                  </a:txBody>
                  <a:tcPr marL="7620" marR="7620" marT="7620" marB="0" anchor="ctr"/>
                </a:tc>
                <a:tc>
                  <a:txBody>
                    <a:bodyPr/>
                    <a:lstStyle/>
                    <a:p>
                      <a:pPr algn="ctr" fontAlgn="ctr"/>
                      <a:r>
                        <a:rPr lang="en-US" sz="800" b="0" i="0" u="none" strike="noStrike">
                          <a:solidFill>
                            <a:srgbClr val="FF0000"/>
                          </a:solidFill>
                          <a:effectLst/>
                          <a:latin typeface="Arial" panose="020B0604020202020204" pitchFamily="34" charset="0"/>
                        </a:rPr>
                        <a:t>Per month</a:t>
                      </a:r>
                    </a:p>
                  </a:txBody>
                  <a:tcPr marL="7620" marR="7620" marT="7620" marB="0" anchor="ctr"/>
                </a:tc>
                <a:tc>
                  <a:txBody>
                    <a:bodyPr/>
                    <a:lstStyle/>
                    <a:p>
                      <a:pPr algn="r" fontAlgn="ctr"/>
                      <a:r>
                        <a:rPr lang="en-US" sz="800" b="0" i="0" u="none" strike="noStrike">
                          <a:solidFill>
                            <a:srgbClr val="FF0000"/>
                          </a:solidFill>
                          <a:effectLst/>
                          <a:latin typeface="Arial" panose="020B0604020202020204" pitchFamily="34" charset="0"/>
                        </a:rPr>
                        <a:t>12</a:t>
                      </a:r>
                    </a:p>
                  </a:txBody>
                  <a:tcPr marL="7620" marR="7620" marT="7620" marB="0" anchor="ctr"/>
                </a:tc>
                <a:tc>
                  <a:txBody>
                    <a:bodyPr/>
                    <a:lstStyle/>
                    <a:p>
                      <a:pPr algn="r" fontAlgn="ctr"/>
                      <a:r>
                        <a:rPr lang="en-US" sz="800" b="0" i="0" u="none" strike="noStrike">
                          <a:solidFill>
                            <a:srgbClr val="FF0000"/>
                          </a:solidFill>
                          <a:effectLst/>
                          <a:latin typeface="Arial" panose="020B0604020202020204" pitchFamily="34" charset="0"/>
                        </a:rPr>
                        <a:t>30</a:t>
                      </a:r>
                    </a:p>
                  </a:txBody>
                  <a:tcPr marL="7620" marR="7620" marT="7620" marB="0" anchor="ctr"/>
                </a:tc>
                <a:tc>
                  <a:txBody>
                    <a:bodyPr/>
                    <a:lstStyle/>
                    <a:p>
                      <a:pPr algn="r" fontAlgn="ctr"/>
                      <a:r>
                        <a:rPr lang="en-US" sz="800" b="0" i="0" u="none" strike="noStrike">
                          <a:solidFill>
                            <a:srgbClr val="FF0000"/>
                          </a:solidFill>
                          <a:effectLst/>
                          <a:latin typeface="Arial" panose="020B0604020202020204" pitchFamily="34" charset="0"/>
                        </a:rPr>
                        <a:t>360.00</a:t>
                      </a:r>
                    </a:p>
                  </a:txBody>
                  <a:tcPr marL="7620" marR="7620" marT="7620" marB="0" anchor="ctr"/>
                </a:tc>
                <a:tc>
                  <a:txBody>
                    <a:bodyPr/>
                    <a:lstStyle/>
                    <a:p>
                      <a:pPr algn="l" fontAlgn="ctr"/>
                      <a:r>
                        <a:rPr lang="en-US" sz="800" b="0" i="0" u="none" strike="noStrike">
                          <a:solidFill>
                            <a:srgbClr val="FF0000"/>
                          </a:solidFill>
                          <a:effectLst/>
                          <a:latin typeface="Arial" panose="020B0604020202020204" pitchFamily="34" charset="0"/>
                        </a:rPr>
                        <a:t>All activities A.1-A.6.</a:t>
                      </a:r>
                      <a:br>
                        <a:rPr lang="en-US" sz="800" b="0" i="0" u="none" strike="noStrike">
                          <a:solidFill>
                            <a:srgbClr val="FF0000"/>
                          </a:solidFill>
                          <a:effectLst/>
                          <a:latin typeface="Arial" panose="020B0604020202020204" pitchFamily="34" charset="0"/>
                        </a:rPr>
                      </a:br>
                      <a:r>
                        <a:rPr lang="en-US" sz="800" b="0" i="0" u="none" strike="noStrike">
                          <a:solidFill>
                            <a:srgbClr val="FF0000"/>
                          </a:solidFill>
                          <a:effectLst/>
                          <a:latin typeface="Arial" panose="020B0604020202020204" pitchFamily="34" charset="0"/>
                        </a:rPr>
                        <a:t>This Budget line will cover office services are for 12 months. These will cover the costs for mobile and land line phones of the project staff directly engaged in the project and other utilities' costs (electricity, heating, etc.).</a:t>
                      </a:r>
                    </a:p>
                  </a:txBody>
                  <a:tcPr marL="7620" marR="7620" marT="7620" marB="0" anchor="ctr"/>
                </a:tc>
                <a:tc>
                  <a:txBody>
                    <a:bodyPr/>
                    <a:lstStyle/>
                    <a:p>
                      <a:pPr algn="l" fontAlgn="ctr"/>
                      <a:r>
                        <a:rPr lang="en-US" sz="800" b="0" i="0" u="none" strike="noStrike" dirty="0">
                          <a:solidFill>
                            <a:srgbClr val="FF0000"/>
                          </a:solidFill>
                          <a:effectLst/>
                          <a:latin typeface="Arial" panose="020B0604020202020204" pitchFamily="34" charset="0"/>
                        </a:rPr>
                        <a:t>Unit value determined on the basis of average of monthly costs paid by the applicant. The % of allocation (key for allocation) is corresponding to the share of Project staff salaries in the total cost for Salaries in the </a:t>
                      </a:r>
                      <a:r>
                        <a:rPr lang="en-US" sz="800" b="0" i="0" u="none" strike="noStrike" dirty="0" err="1">
                          <a:solidFill>
                            <a:srgbClr val="FF0000"/>
                          </a:solidFill>
                          <a:effectLst/>
                          <a:latin typeface="Arial" panose="020B0604020202020204" pitchFamily="34" charset="0"/>
                        </a:rPr>
                        <a:t>organisation</a:t>
                      </a:r>
                      <a:r>
                        <a:rPr lang="en-US" sz="800" b="0" i="0" u="none" strike="noStrike" dirty="0">
                          <a:solidFill>
                            <a:srgbClr val="FF0000"/>
                          </a:solidFill>
                          <a:effectLst/>
                          <a:latin typeface="Arial" panose="020B0604020202020204" pitchFamily="34" charset="0"/>
                        </a:rPr>
                        <a:t>.</a:t>
                      </a:r>
                    </a:p>
                  </a:txBody>
                  <a:tcPr marL="7620" marR="7620" marT="7620" marB="0" anchor="ctr"/>
                </a:tc>
                <a:extLst>
                  <a:ext uri="{0D108BD9-81ED-4DB2-BD59-A6C34878D82A}">
                    <a16:rowId xmlns:a16="http://schemas.microsoft.com/office/drawing/2014/main" val="3496496840"/>
                  </a:ext>
                </a:extLst>
              </a:tr>
            </a:tbl>
          </a:graphicData>
        </a:graphic>
      </p:graphicFrame>
    </p:spTree>
    <p:extLst>
      <p:ext uri="{BB962C8B-B14F-4D97-AF65-F5344CB8AC3E}">
        <p14:creationId xmlns:p14="http://schemas.microsoft.com/office/powerpoint/2010/main" val="1347445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solidFill>
                  <a:srgbClr val="002060"/>
                </a:solidFill>
              </a:rPr>
              <a:t>Budget Heading 5 – Other Costs, Services &amp; Budget Heading 6 - </a:t>
            </a:r>
            <a:r>
              <a:rPr lang="en-US" sz="3000" dirty="0" smtClean="0">
                <a:solidFill>
                  <a:srgbClr val="002060"/>
                </a:solidFill>
              </a:rPr>
              <a:t>Other</a:t>
            </a:r>
            <a:endParaRPr lang="en-US" sz="3000" dirty="0">
              <a:solidFill>
                <a:srgbClr val="002060"/>
              </a:solidFill>
            </a:endParaRPr>
          </a:p>
        </p:txBody>
      </p:sp>
      <p:sp>
        <p:nvSpPr>
          <p:cNvPr id="3" name="Content Placeholder 2"/>
          <p:cNvSpPr>
            <a:spLocks noGrp="1"/>
          </p:cNvSpPr>
          <p:nvPr>
            <p:ph idx="1"/>
          </p:nvPr>
        </p:nvSpPr>
        <p:spPr>
          <a:xfrm>
            <a:off x="457200" y="1600200"/>
            <a:ext cx="8579296" cy="4525963"/>
          </a:xfrm>
        </p:spPr>
        <p:txBody>
          <a:bodyPr>
            <a:noAutofit/>
          </a:bodyPr>
          <a:lstStyle/>
          <a:p>
            <a:pPr>
              <a:spcBef>
                <a:spcPts val="0"/>
              </a:spcBef>
              <a:spcAft>
                <a:spcPts val="600"/>
              </a:spcAft>
            </a:pPr>
            <a:r>
              <a:rPr lang="en-US" sz="1700" dirty="0" smtClean="0">
                <a:solidFill>
                  <a:srgbClr val="002060"/>
                </a:solidFill>
              </a:rPr>
              <a:t>Specific </a:t>
            </a:r>
            <a:r>
              <a:rPr lang="en-US" sz="1700" dirty="0">
                <a:solidFill>
                  <a:srgbClr val="002060"/>
                </a:solidFill>
              </a:rPr>
              <a:t>tasks that are part of the action (except the core </a:t>
            </a:r>
            <a:r>
              <a:rPr lang="en-US" sz="1700" dirty="0" smtClean="0">
                <a:solidFill>
                  <a:srgbClr val="002060"/>
                </a:solidFill>
              </a:rPr>
              <a:t>tasks) may </a:t>
            </a:r>
            <a:r>
              <a:rPr lang="en-US" sz="1700" dirty="0">
                <a:solidFill>
                  <a:srgbClr val="002060"/>
                </a:solidFill>
              </a:rPr>
              <a:t>be executed by another person or </a:t>
            </a:r>
            <a:r>
              <a:rPr lang="en-US" sz="1700" dirty="0" smtClean="0">
                <a:solidFill>
                  <a:srgbClr val="002060"/>
                </a:solidFill>
              </a:rPr>
              <a:t>organization </a:t>
            </a:r>
            <a:r>
              <a:rPr lang="en-US" sz="1700" dirty="0">
                <a:solidFill>
                  <a:srgbClr val="002060"/>
                </a:solidFill>
              </a:rPr>
              <a:t>by means of a contract between </a:t>
            </a:r>
            <a:r>
              <a:rPr lang="en-US" sz="1700" dirty="0" smtClean="0">
                <a:solidFill>
                  <a:srgbClr val="002060"/>
                </a:solidFill>
              </a:rPr>
              <a:t>the beneficiary </a:t>
            </a:r>
            <a:r>
              <a:rPr lang="en-US" sz="1700" dirty="0">
                <a:solidFill>
                  <a:srgbClr val="002060"/>
                </a:solidFill>
              </a:rPr>
              <a:t>and a </a:t>
            </a:r>
            <a:r>
              <a:rPr lang="en-US" sz="1700" dirty="0" smtClean="0">
                <a:solidFill>
                  <a:srgbClr val="002060"/>
                </a:solidFill>
              </a:rPr>
              <a:t>subcontractor </a:t>
            </a:r>
          </a:p>
          <a:p>
            <a:pPr>
              <a:spcBef>
                <a:spcPts val="0"/>
              </a:spcBef>
              <a:spcAft>
                <a:spcPts val="600"/>
              </a:spcAft>
            </a:pPr>
            <a:r>
              <a:rPr lang="en-US" sz="1700" dirty="0">
                <a:solidFill>
                  <a:srgbClr val="002060"/>
                </a:solidFill>
              </a:rPr>
              <a:t>Subcontracting project core tasks such as project management or coordination is not </a:t>
            </a:r>
            <a:r>
              <a:rPr lang="en-US" sz="1700" dirty="0" smtClean="0">
                <a:solidFill>
                  <a:srgbClr val="002060"/>
                </a:solidFill>
              </a:rPr>
              <a:t>allowed</a:t>
            </a:r>
            <a:endParaRPr lang="en-US" sz="1700" dirty="0">
              <a:solidFill>
                <a:srgbClr val="002060"/>
              </a:solidFill>
            </a:endParaRPr>
          </a:p>
          <a:p>
            <a:pPr>
              <a:spcBef>
                <a:spcPts val="0"/>
              </a:spcBef>
              <a:spcAft>
                <a:spcPts val="600"/>
              </a:spcAft>
            </a:pPr>
            <a:r>
              <a:rPr lang="en-GB" sz="1700" dirty="0" smtClean="0">
                <a:solidFill>
                  <a:srgbClr val="002060"/>
                </a:solidFill>
              </a:rPr>
              <a:t>BH 5 typically </a:t>
            </a:r>
            <a:r>
              <a:rPr lang="en-GB" sz="1700" dirty="0">
                <a:solidFill>
                  <a:srgbClr val="002060"/>
                </a:solidFill>
              </a:rPr>
              <a:t>encompasses </a:t>
            </a:r>
            <a:r>
              <a:rPr lang="en-GB" sz="1700" dirty="0" smtClean="0">
                <a:solidFill>
                  <a:srgbClr val="002060"/>
                </a:solidFill>
              </a:rPr>
              <a:t>outsourced expenses </a:t>
            </a:r>
            <a:r>
              <a:rPr lang="en-GB" sz="1700" dirty="0">
                <a:solidFill>
                  <a:srgbClr val="002060"/>
                </a:solidFill>
              </a:rPr>
              <a:t>related </a:t>
            </a:r>
            <a:r>
              <a:rPr lang="en-GB" sz="1700" dirty="0" smtClean="0">
                <a:solidFill>
                  <a:srgbClr val="002060"/>
                </a:solidFill>
              </a:rPr>
              <a:t>to:</a:t>
            </a:r>
          </a:p>
          <a:p>
            <a:pPr lvl="1">
              <a:spcBef>
                <a:spcPts val="0"/>
              </a:spcBef>
              <a:spcAft>
                <a:spcPts val="600"/>
              </a:spcAft>
            </a:pPr>
            <a:r>
              <a:rPr lang="en-GB" sz="1700" dirty="0" smtClean="0">
                <a:solidFill>
                  <a:srgbClr val="002060"/>
                </a:solidFill>
              </a:rPr>
              <a:t>publications</a:t>
            </a:r>
            <a:r>
              <a:rPr lang="en-GB" sz="1700" dirty="0">
                <a:solidFill>
                  <a:srgbClr val="002060"/>
                </a:solidFill>
              </a:rPr>
              <a:t>, including design and printing </a:t>
            </a:r>
            <a:r>
              <a:rPr lang="en-GB" sz="1700" dirty="0" smtClean="0">
                <a:solidFill>
                  <a:srgbClr val="002060"/>
                </a:solidFill>
              </a:rPr>
              <a:t>costs </a:t>
            </a:r>
          </a:p>
          <a:p>
            <a:pPr lvl="1">
              <a:spcBef>
                <a:spcPts val="0"/>
              </a:spcBef>
              <a:spcAft>
                <a:spcPts val="600"/>
              </a:spcAft>
            </a:pPr>
            <a:r>
              <a:rPr lang="en-GB" sz="1700" dirty="0" smtClean="0">
                <a:solidFill>
                  <a:srgbClr val="002060"/>
                </a:solidFill>
              </a:rPr>
              <a:t>studies </a:t>
            </a:r>
            <a:r>
              <a:rPr lang="en-GB" sz="1700" dirty="0">
                <a:solidFill>
                  <a:srgbClr val="002060"/>
                </a:solidFill>
              </a:rPr>
              <a:t>and </a:t>
            </a:r>
            <a:r>
              <a:rPr lang="en-GB" sz="1700" dirty="0" smtClean="0">
                <a:solidFill>
                  <a:srgbClr val="002060"/>
                </a:solidFill>
              </a:rPr>
              <a:t>research </a:t>
            </a:r>
          </a:p>
          <a:p>
            <a:pPr lvl="1">
              <a:spcBef>
                <a:spcPts val="0"/>
              </a:spcBef>
              <a:spcAft>
                <a:spcPts val="600"/>
              </a:spcAft>
            </a:pPr>
            <a:r>
              <a:rPr lang="en-GB" sz="1700" dirty="0" smtClean="0">
                <a:solidFill>
                  <a:srgbClr val="002060"/>
                </a:solidFill>
              </a:rPr>
              <a:t>expenditure </a:t>
            </a:r>
            <a:r>
              <a:rPr lang="en-GB" sz="1700" dirty="0">
                <a:solidFill>
                  <a:srgbClr val="002060"/>
                </a:solidFill>
              </a:rPr>
              <a:t>verification and evaluation costs (if applicable</a:t>
            </a:r>
            <a:r>
              <a:rPr lang="en-GB" sz="1700" dirty="0" smtClean="0">
                <a:solidFill>
                  <a:srgbClr val="002060"/>
                </a:solidFill>
              </a:rPr>
              <a:t>)</a:t>
            </a:r>
          </a:p>
          <a:p>
            <a:pPr lvl="1">
              <a:spcBef>
                <a:spcPts val="0"/>
              </a:spcBef>
              <a:spcAft>
                <a:spcPts val="600"/>
              </a:spcAft>
            </a:pPr>
            <a:r>
              <a:rPr lang="en-GB" sz="1700" dirty="0" smtClean="0">
                <a:solidFill>
                  <a:srgbClr val="002060"/>
                </a:solidFill>
              </a:rPr>
              <a:t>translation </a:t>
            </a:r>
            <a:r>
              <a:rPr lang="en-GB" sz="1700" dirty="0">
                <a:solidFill>
                  <a:srgbClr val="002060"/>
                </a:solidFill>
              </a:rPr>
              <a:t>and interpretation </a:t>
            </a:r>
            <a:r>
              <a:rPr lang="en-GB" sz="1700" dirty="0" smtClean="0">
                <a:solidFill>
                  <a:srgbClr val="002060"/>
                </a:solidFill>
              </a:rPr>
              <a:t>services </a:t>
            </a:r>
          </a:p>
          <a:p>
            <a:pPr lvl="1">
              <a:spcBef>
                <a:spcPts val="0"/>
              </a:spcBef>
              <a:spcAft>
                <a:spcPts val="600"/>
              </a:spcAft>
            </a:pPr>
            <a:r>
              <a:rPr lang="en-GB" sz="1700" dirty="0" smtClean="0">
                <a:solidFill>
                  <a:srgbClr val="002060"/>
                </a:solidFill>
              </a:rPr>
              <a:t>financial </a:t>
            </a:r>
            <a:r>
              <a:rPr lang="en-GB" sz="1700" dirty="0">
                <a:solidFill>
                  <a:srgbClr val="002060"/>
                </a:solidFill>
              </a:rPr>
              <a:t>services (if applicable</a:t>
            </a:r>
            <a:r>
              <a:rPr lang="en-GB" sz="1700" dirty="0" smtClean="0">
                <a:solidFill>
                  <a:srgbClr val="002060"/>
                </a:solidFill>
              </a:rPr>
              <a:t>) </a:t>
            </a:r>
          </a:p>
          <a:p>
            <a:pPr lvl="1">
              <a:spcBef>
                <a:spcPts val="0"/>
              </a:spcBef>
              <a:spcAft>
                <a:spcPts val="600"/>
              </a:spcAft>
            </a:pPr>
            <a:r>
              <a:rPr lang="en-GB" sz="1700" dirty="0" smtClean="0">
                <a:solidFill>
                  <a:srgbClr val="002060"/>
                </a:solidFill>
              </a:rPr>
              <a:t>organization </a:t>
            </a:r>
            <a:r>
              <a:rPr lang="en-GB" sz="1700" dirty="0">
                <a:solidFill>
                  <a:srgbClr val="002060"/>
                </a:solidFill>
              </a:rPr>
              <a:t>of conferences/meetings/workshops (including venue rental, equipment, catering and refreshments, participant expenses, etc</a:t>
            </a:r>
            <a:r>
              <a:rPr lang="en-GB" sz="1700" dirty="0" smtClean="0">
                <a:solidFill>
                  <a:srgbClr val="002060"/>
                </a:solidFill>
              </a:rPr>
              <a:t>.) </a:t>
            </a:r>
          </a:p>
          <a:p>
            <a:pPr lvl="1">
              <a:spcBef>
                <a:spcPts val="0"/>
              </a:spcBef>
              <a:spcAft>
                <a:spcPts val="600"/>
              </a:spcAft>
            </a:pPr>
            <a:r>
              <a:rPr lang="en-GB" sz="1700" dirty="0" smtClean="0">
                <a:solidFill>
                  <a:srgbClr val="002060"/>
                </a:solidFill>
              </a:rPr>
              <a:t>communication and visibility costs</a:t>
            </a:r>
            <a:r>
              <a:rPr lang="en-GB" sz="1700" dirty="0">
                <a:solidFill>
                  <a:srgbClr val="002060"/>
                </a:solidFill>
              </a:rPr>
              <a:t>, and other outsourced </a:t>
            </a:r>
            <a:r>
              <a:rPr lang="en-GB" sz="1700" dirty="0" smtClean="0">
                <a:solidFill>
                  <a:srgbClr val="002060"/>
                </a:solidFill>
              </a:rPr>
              <a:t>services </a:t>
            </a:r>
            <a:endParaRPr lang="en-US" sz="1700" dirty="0">
              <a:solidFill>
                <a:srgbClr val="002060"/>
              </a:solidFill>
            </a:endParaRPr>
          </a:p>
          <a:p>
            <a:endParaRPr lang="en-US" sz="1700" dirty="0">
              <a:solidFill>
                <a:srgbClr val="002060"/>
              </a:solidFill>
            </a:endParaRPr>
          </a:p>
        </p:txBody>
      </p:sp>
    </p:spTree>
    <p:extLst>
      <p:ext uri="{BB962C8B-B14F-4D97-AF65-F5344CB8AC3E}">
        <p14:creationId xmlns:p14="http://schemas.microsoft.com/office/powerpoint/2010/main" val="11239322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solidFill>
                  <a:srgbClr val="002060"/>
                </a:solidFill>
              </a:rPr>
              <a:t>Budget Heading 5 – Other Costs, Services &amp; Budget Heading 6 - </a:t>
            </a:r>
            <a:r>
              <a:rPr lang="en-US" sz="3000" dirty="0" smtClean="0">
                <a:solidFill>
                  <a:srgbClr val="002060"/>
                </a:solidFill>
              </a:rPr>
              <a:t>Other</a:t>
            </a:r>
            <a:endParaRPr lang="en-US" sz="3000" dirty="0">
              <a:solidFill>
                <a:srgbClr val="002060"/>
              </a:solidFill>
            </a:endParaRPr>
          </a:p>
        </p:txBody>
      </p:sp>
      <p:sp>
        <p:nvSpPr>
          <p:cNvPr id="3" name="Content Placeholder 2"/>
          <p:cNvSpPr>
            <a:spLocks noGrp="1"/>
          </p:cNvSpPr>
          <p:nvPr>
            <p:ph idx="1"/>
          </p:nvPr>
        </p:nvSpPr>
        <p:spPr>
          <a:xfrm>
            <a:off x="323528" y="1600200"/>
            <a:ext cx="8712968" cy="4525963"/>
          </a:xfrm>
        </p:spPr>
        <p:txBody>
          <a:bodyPr>
            <a:noAutofit/>
          </a:bodyPr>
          <a:lstStyle/>
          <a:p>
            <a:pPr>
              <a:spcBef>
                <a:spcPts val="600"/>
              </a:spcBef>
            </a:pPr>
            <a:r>
              <a:rPr lang="en-GB" sz="1800" dirty="0" smtClean="0">
                <a:solidFill>
                  <a:srgbClr val="002060"/>
                </a:solidFill>
              </a:rPr>
              <a:t>BH Other </a:t>
            </a:r>
            <a:r>
              <a:rPr lang="en-GB" sz="1800" dirty="0">
                <a:solidFill>
                  <a:srgbClr val="002060"/>
                </a:solidFill>
              </a:rPr>
              <a:t>may cover costs not predefined under </a:t>
            </a:r>
            <a:r>
              <a:rPr lang="en-GB" sz="1800" dirty="0" smtClean="0">
                <a:solidFill>
                  <a:srgbClr val="002060"/>
                </a:solidFill>
              </a:rPr>
              <a:t>BH 5</a:t>
            </a:r>
            <a:r>
              <a:rPr lang="en-GB" sz="1800" dirty="0">
                <a:solidFill>
                  <a:srgbClr val="002060"/>
                </a:solidFill>
              </a:rPr>
              <a:t>, such as Financial Support to Third Parties (if </a:t>
            </a:r>
            <a:r>
              <a:rPr lang="en-GB" sz="1800" dirty="0" smtClean="0">
                <a:solidFill>
                  <a:srgbClr val="002060"/>
                </a:solidFill>
              </a:rPr>
              <a:t>allowed </a:t>
            </a:r>
            <a:r>
              <a:rPr lang="en-GB" sz="1800" dirty="0">
                <a:solidFill>
                  <a:srgbClr val="002060"/>
                </a:solidFill>
              </a:rPr>
              <a:t>in Call), engagement of external experts, etc.</a:t>
            </a:r>
            <a:endParaRPr lang="en-US" sz="1800" dirty="0" smtClean="0">
              <a:solidFill>
                <a:srgbClr val="002060"/>
              </a:solidFill>
            </a:endParaRPr>
          </a:p>
          <a:p>
            <a:pPr>
              <a:spcBef>
                <a:spcPts val="600"/>
              </a:spcBef>
            </a:pPr>
            <a:r>
              <a:rPr lang="en-US" sz="1800" dirty="0" smtClean="0">
                <a:solidFill>
                  <a:srgbClr val="002060"/>
                </a:solidFill>
              </a:rPr>
              <a:t>Each </a:t>
            </a:r>
            <a:r>
              <a:rPr lang="en-US" sz="1800" dirty="0">
                <a:solidFill>
                  <a:srgbClr val="002060"/>
                </a:solidFill>
              </a:rPr>
              <a:t>type of cost or service </a:t>
            </a:r>
            <a:r>
              <a:rPr lang="en-US" sz="1800" dirty="0" smtClean="0">
                <a:solidFill>
                  <a:srgbClr val="002060"/>
                </a:solidFill>
              </a:rPr>
              <a:t>clearly </a:t>
            </a:r>
            <a:r>
              <a:rPr lang="en-US" sz="1800" dirty="0">
                <a:solidFill>
                  <a:srgbClr val="002060"/>
                </a:solidFill>
              </a:rPr>
              <a:t>specified and explained in </a:t>
            </a:r>
            <a:r>
              <a:rPr lang="en-US" sz="1800" dirty="0" smtClean="0">
                <a:solidFill>
                  <a:srgbClr val="002060"/>
                </a:solidFill>
              </a:rPr>
              <a:t>the justification section</a:t>
            </a:r>
          </a:p>
          <a:p>
            <a:pPr>
              <a:spcBef>
                <a:spcPts val="600"/>
              </a:spcBef>
            </a:pPr>
            <a:r>
              <a:rPr lang="en-US" sz="1800" dirty="0" smtClean="0">
                <a:solidFill>
                  <a:srgbClr val="002060"/>
                </a:solidFill>
              </a:rPr>
              <a:t>The </a:t>
            </a:r>
            <a:r>
              <a:rPr lang="en-US" sz="1800" dirty="0">
                <a:solidFill>
                  <a:srgbClr val="002060"/>
                </a:solidFill>
              </a:rPr>
              <a:t>number of units and unit value </a:t>
            </a:r>
            <a:r>
              <a:rPr lang="en-US" sz="1800" dirty="0" smtClean="0">
                <a:solidFill>
                  <a:srgbClr val="002060"/>
                </a:solidFill>
              </a:rPr>
              <a:t>properly </a:t>
            </a:r>
            <a:r>
              <a:rPr lang="en-US" sz="1800" dirty="0">
                <a:solidFill>
                  <a:srgbClr val="002060"/>
                </a:solidFill>
              </a:rPr>
              <a:t>defined</a:t>
            </a:r>
          </a:p>
          <a:p>
            <a:pPr>
              <a:spcBef>
                <a:spcPts val="600"/>
              </a:spcBef>
            </a:pPr>
            <a:r>
              <a:rPr lang="en-US" sz="1800" dirty="0">
                <a:solidFill>
                  <a:srgbClr val="002060"/>
                </a:solidFill>
              </a:rPr>
              <a:t>Using LUMP SUMS is not allowed</a:t>
            </a:r>
          </a:p>
          <a:p>
            <a:pPr>
              <a:spcBef>
                <a:spcPts val="600"/>
              </a:spcBef>
            </a:pPr>
            <a:r>
              <a:rPr lang="en-US" sz="1800" dirty="0">
                <a:solidFill>
                  <a:srgbClr val="002060"/>
                </a:solidFill>
              </a:rPr>
              <a:t>Number of units for </a:t>
            </a:r>
            <a:r>
              <a:rPr lang="en-US" sz="1800" dirty="0" smtClean="0">
                <a:solidFill>
                  <a:srgbClr val="002060"/>
                </a:solidFill>
              </a:rPr>
              <a:t>services </a:t>
            </a:r>
            <a:r>
              <a:rPr lang="en-US" sz="1800" dirty="0">
                <a:solidFill>
                  <a:srgbClr val="002060"/>
                </a:solidFill>
              </a:rPr>
              <a:t>should be reasonable and comply with </a:t>
            </a:r>
            <a:r>
              <a:rPr lang="en-US" sz="1800" dirty="0" smtClean="0">
                <a:solidFill>
                  <a:srgbClr val="002060"/>
                </a:solidFill>
              </a:rPr>
              <a:t>activities </a:t>
            </a:r>
            <a:r>
              <a:rPr lang="en-US" sz="1800" dirty="0">
                <a:solidFill>
                  <a:srgbClr val="002060"/>
                </a:solidFill>
              </a:rPr>
              <a:t>proposed</a:t>
            </a:r>
          </a:p>
          <a:p>
            <a:pPr>
              <a:spcBef>
                <a:spcPts val="600"/>
              </a:spcBef>
            </a:pPr>
            <a:r>
              <a:rPr lang="en-US" sz="1800" dirty="0">
                <a:solidFill>
                  <a:srgbClr val="002060"/>
                </a:solidFill>
              </a:rPr>
              <a:t>Ensure </a:t>
            </a:r>
            <a:r>
              <a:rPr lang="en-US" sz="1800" dirty="0" smtClean="0">
                <a:solidFill>
                  <a:srgbClr val="002060"/>
                </a:solidFill>
              </a:rPr>
              <a:t>unit </a:t>
            </a:r>
            <a:r>
              <a:rPr lang="en-US" sz="1800" dirty="0">
                <a:solidFill>
                  <a:srgbClr val="002060"/>
                </a:solidFill>
              </a:rPr>
              <a:t>prices foreseen under unit values are reasonable and in line with market </a:t>
            </a:r>
            <a:r>
              <a:rPr lang="en-US" sz="1800" dirty="0" smtClean="0">
                <a:solidFill>
                  <a:srgbClr val="002060"/>
                </a:solidFill>
              </a:rPr>
              <a:t>prices</a:t>
            </a:r>
          </a:p>
          <a:p>
            <a:pPr>
              <a:spcBef>
                <a:spcPts val="600"/>
              </a:spcBef>
            </a:pPr>
            <a:r>
              <a:rPr lang="en-US" sz="1800" dirty="0" smtClean="0">
                <a:solidFill>
                  <a:srgbClr val="002060"/>
                </a:solidFill>
              </a:rPr>
              <a:t>Common </a:t>
            </a:r>
            <a:r>
              <a:rPr lang="en-US" sz="1800" dirty="0">
                <a:solidFill>
                  <a:srgbClr val="002060"/>
                </a:solidFill>
              </a:rPr>
              <a:t>principles that </a:t>
            </a:r>
            <a:r>
              <a:rPr lang="en-US" sz="1800" dirty="0" smtClean="0">
                <a:solidFill>
                  <a:srgbClr val="002060"/>
                </a:solidFill>
              </a:rPr>
              <a:t>govern </a:t>
            </a:r>
            <a:r>
              <a:rPr lang="en-US" sz="1800" dirty="0">
                <a:solidFill>
                  <a:srgbClr val="002060"/>
                </a:solidFill>
              </a:rPr>
              <a:t>the conclusion of external contracts: award of contract based on best value for money/ best price-quality ratio/ lowest price and no conflict of </a:t>
            </a:r>
            <a:r>
              <a:rPr lang="en-US" sz="1800" dirty="0" smtClean="0">
                <a:solidFill>
                  <a:srgbClr val="002060"/>
                </a:solidFill>
              </a:rPr>
              <a:t>interest</a:t>
            </a:r>
            <a:endParaRPr lang="en-US" sz="1800" dirty="0">
              <a:solidFill>
                <a:srgbClr val="002060"/>
              </a:solidFill>
            </a:endParaRPr>
          </a:p>
          <a:p>
            <a:pPr marL="0" indent="0">
              <a:spcBef>
                <a:spcPts val="600"/>
              </a:spcBef>
              <a:buNone/>
            </a:pPr>
            <a:endParaRPr lang="en-US" sz="1800" dirty="0">
              <a:solidFill>
                <a:srgbClr val="002060"/>
              </a:solidFill>
            </a:endParaRPr>
          </a:p>
        </p:txBody>
      </p:sp>
    </p:spTree>
    <p:extLst>
      <p:ext uri="{BB962C8B-B14F-4D97-AF65-F5344CB8AC3E}">
        <p14:creationId xmlns:p14="http://schemas.microsoft.com/office/powerpoint/2010/main" val="37430103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solidFill>
                  <a:srgbClr val="002060"/>
                </a:solidFill>
              </a:rPr>
              <a:t>Project budget and justification of the budget, Example, BH 5 – Other costs, services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66528558"/>
              </p:ext>
            </p:extLst>
          </p:nvPr>
        </p:nvGraphicFramePr>
        <p:xfrm>
          <a:off x="179510" y="1600201"/>
          <a:ext cx="8712970" cy="4444091"/>
        </p:xfrm>
        <a:graphic>
          <a:graphicData uri="http://schemas.openxmlformats.org/drawingml/2006/table">
            <a:tbl>
              <a:tblPr firstRow="1" bandRow="1">
                <a:tableStyleId>{5C22544A-7EE6-4342-B048-85BDC9FD1C3A}</a:tableStyleId>
              </a:tblPr>
              <a:tblGrid>
                <a:gridCol w="1244710">
                  <a:extLst>
                    <a:ext uri="{9D8B030D-6E8A-4147-A177-3AD203B41FA5}">
                      <a16:colId xmlns:a16="http://schemas.microsoft.com/office/drawing/2014/main" val="1635660444"/>
                    </a:ext>
                  </a:extLst>
                </a:gridCol>
                <a:gridCol w="699508">
                  <a:extLst>
                    <a:ext uri="{9D8B030D-6E8A-4147-A177-3AD203B41FA5}">
                      <a16:colId xmlns:a16="http://schemas.microsoft.com/office/drawing/2014/main" val="4007895633"/>
                    </a:ext>
                  </a:extLst>
                </a:gridCol>
                <a:gridCol w="648072">
                  <a:extLst>
                    <a:ext uri="{9D8B030D-6E8A-4147-A177-3AD203B41FA5}">
                      <a16:colId xmlns:a16="http://schemas.microsoft.com/office/drawing/2014/main" val="3493484988"/>
                    </a:ext>
                  </a:extLst>
                </a:gridCol>
                <a:gridCol w="648072">
                  <a:extLst>
                    <a:ext uri="{9D8B030D-6E8A-4147-A177-3AD203B41FA5}">
                      <a16:colId xmlns:a16="http://schemas.microsoft.com/office/drawing/2014/main" val="3715551674"/>
                    </a:ext>
                  </a:extLst>
                </a:gridCol>
                <a:gridCol w="720080">
                  <a:extLst>
                    <a:ext uri="{9D8B030D-6E8A-4147-A177-3AD203B41FA5}">
                      <a16:colId xmlns:a16="http://schemas.microsoft.com/office/drawing/2014/main" val="3174910097"/>
                    </a:ext>
                  </a:extLst>
                </a:gridCol>
                <a:gridCol w="2520280">
                  <a:extLst>
                    <a:ext uri="{9D8B030D-6E8A-4147-A177-3AD203B41FA5}">
                      <a16:colId xmlns:a16="http://schemas.microsoft.com/office/drawing/2014/main" val="494947354"/>
                    </a:ext>
                  </a:extLst>
                </a:gridCol>
                <a:gridCol w="2232248">
                  <a:extLst>
                    <a:ext uri="{9D8B030D-6E8A-4147-A177-3AD203B41FA5}">
                      <a16:colId xmlns:a16="http://schemas.microsoft.com/office/drawing/2014/main" val="447730473"/>
                    </a:ext>
                  </a:extLst>
                </a:gridCol>
              </a:tblGrid>
              <a:tr h="235432">
                <a:tc rowSpan="2">
                  <a:txBody>
                    <a:bodyPr/>
                    <a:lstStyle/>
                    <a:p>
                      <a:pPr algn="ctr" fontAlgn="ctr"/>
                      <a:r>
                        <a:rPr lang="en-US" sz="700" b="1" i="0" u="none" strike="noStrike" dirty="0">
                          <a:effectLst/>
                          <a:latin typeface="Arial" panose="020B0604020202020204" pitchFamily="34" charset="0"/>
                        </a:rPr>
                        <a:t>Costs</a:t>
                      </a:r>
                    </a:p>
                  </a:txBody>
                  <a:tcPr marL="7620" marR="7620" marT="7620" marB="0" anchor="ctr"/>
                </a:tc>
                <a:tc rowSpan="2">
                  <a:txBody>
                    <a:bodyPr/>
                    <a:lstStyle/>
                    <a:p>
                      <a:pPr algn="ctr" fontAlgn="ctr"/>
                      <a:r>
                        <a:rPr lang="en-US" sz="700" b="1" i="0" u="none" strike="noStrike" dirty="0">
                          <a:effectLst/>
                          <a:latin typeface="Arial" panose="020B0604020202020204" pitchFamily="34" charset="0"/>
                        </a:rPr>
                        <a:t>Unit </a:t>
                      </a:r>
                    </a:p>
                  </a:txBody>
                  <a:tcPr marL="7620" marR="7620" marT="7620" marB="0" anchor="ctr"/>
                </a:tc>
                <a:tc rowSpan="2">
                  <a:txBody>
                    <a:bodyPr/>
                    <a:lstStyle/>
                    <a:p>
                      <a:pPr algn="ctr" fontAlgn="ctr"/>
                      <a:r>
                        <a:rPr lang="en-US" sz="700" b="1" i="0" u="none" strike="noStrike" dirty="0">
                          <a:effectLst/>
                          <a:latin typeface="Arial" panose="020B0604020202020204" pitchFamily="34" charset="0"/>
                        </a:rPr>
                        <a:t># of units</a:t>
                      </a:r>
                    </a:p>
                  </a:txBody>
                  <a:tcPr marL="7620" marR="7620" marT="7620" marB="0" anchor="ctr"/>
                </a:tc>
                <a:tc rowSpan="2">
                  <a:txBody>
                    <a:bodyPr/>
                    <a:lstStyle/>
                    <a:p>
                      <a:pPr algn="ctr" fontAlgn="ctr"/>
                      <a:r>
                        <a:rPr lang="en-US" sz="700" b="1" i="0" u="none" strike="noStrike">
                          <a:effectLst/>
                          <a:latin typeface="Arial" panose="020B0604020202020204" pitchFamily="34" charset="0"/>
                        </a:rPr>
                        <a:t>Unit value</a:t>
                      </a:r>
                      <a:br>
                        <a:rPr lang="en-US" sz="700" b="1" i="0" u="none" strike="noStrike">
                          <a:effectLst/>
                          <a:latin typeface="Arial" panose="020B0604020202020204" pitchFamily="34" charset="0"/>
                        </a:rPr>
                      </a:br>
                      <a:r>
                        <a:rPr lang="en-US" sz="700" b="1" i="0" u="none" strike="noStrike">
                          <a:effectLst/>
                          <a:latin typeface="Arial" panose="020B0604020202020204" pitchFamily="34" charset="0"/>
                        </a:rPr>
                        <a:t>(in EUR)</a:t>
                      </a:r>
                    </a:p>
                  </a:txBody>
                  <a:tcPr marL="7620" marR="7620" marT="7620" marB="0" anchor="ctr"/>
                </a:tc>
                <a:tc rowSpan="2">
                  <a:txBody>
                    <a:bodyPr/>
                    <a:lstStyle/>
                    <a:p>
                      <a:pPr algn="ctr" fontAlgn="ctr"/>
                      <a:r>
                        <a:rPr lang="en-US" sz="700" b="1" i="0" u="none" strike="noStrike">
                          <a:effectLst/>
                          <a:latin typeface="Arial" panose="020B0604020202020204" pitchFamily="34" charset="0"/>
                        </a:rPr>
                        <a:t>Total Cost</a:t>
                      </a:r>
                      <a:br>
                        <a:rPr lang="en-US" sz="700" b="1" i="0" u="none" strike="noStrike">
                          <a:effectLst/>
                          <a:latin typeface="Arial" panose="020B0604020202020204" pitchFamily="34" charset="0"/>
                        </a:rPr>
                      </a:br>
                      <a:r>
                        <a:rPr lang="en-US" sz="700" b="1" i="0" u="none" strike="noStrike">
                          <a:effectLst/>
                          <a:latin typeface="Arial" panose="020B0604020202020204" pitchFamily="34" charset="0"/>
                        </a:rPr>
                        <a:t>(in EUR)</a:t>
                      </a:r>
                    </a:p>
                  </a:txBody>
                  <a:tcPr marL="7620" marR="7620" marT="7620" marB="0" anchor="ctr"/>
                </a:tc>
                <a:tc>
                  <a:txBody>
                    <a:bodyPr/>
                    <a:lstStyle/>
                    <a:p>
                      <a:pPr algn="ctr" fontAlgn="ctr"/>
                      <a:r>
                        <a:rPr lang="en-US" sz="700" b="1" i="0" u="none" strike="noStrike" dirty="0">
                          <a:effectLst/>
                          <a:latin typeface="Arial" panose="020B0604020202020204" pitchFamily="34" charset="0"/>
                        </a:rPr>
                        <a:t>Clarification of the budget items</a:t>
                      </a:r>
                    </a:p>
                  </a:txBody>
                  <a:tcPr marL="7620" marR="7620" marT="7620" marB="0" anchor="ctr"/>
                </a:tc>
                <a:tc>
                  <a:txBody>
                    <a:bodyPr/>
                    <a:lstStyle/>
                    <a:p>
                      <a:pPr algn="ctr" fontAlgn="ctr"/>
                      <a:r>
                        <a:rPr lang="en-US" sz="700" b="1" i="0" u="none" strike="noStrike" dirty="0">
                          <a:effectLst/>
                          <a:latin typeface="Arial" panose="020B0604020202020204" pitchFamily="34" charset="0"/>
                        </a:rPr>
                        <a:t>Justification of the estimated costs</a:t>
                      </a:r>
                    </a:p>
                  </a:txBody>
                  <a:tcPr marL="7620" marR="7620" marT="7620" marB="0" anchor="ctr"/>
                </a:tc>
                <a:extLst>
                  <a:ext uri="{0D108BD9-81ED-4DB2-BD59-A6C34878D82A}">
                    <a16:rowId xmlns:a16="http://schemas.microsoft.com/office/drawing/2014/main" val="1430018905"/>
                  </a:ext>
                </a:extLst>
              </a:tr>
              <a:tr h="435542">
                <a:tc vMerge="1">
                  <a:txBody>
                    <a:bodyPr/>
                    <a:lstStyle/>
                    <a:p>
                      <a:pPr algn="ctr" fontAlgn="ctr"/>
                      <a:endParaRPr lang="en-US" sz="800" b="1" i="0" u="none" strike="noStrike" dirty="0">
                        <a:effectLst/>
                        <a:latin typeface="Arial" panose="020B0604020202020204" pitchFamily="34" charset="0"/>
                      </a:endParaRPr>
                    </a:p>
                  </a:txBody>
                  <a:tcPr marL="7620" marR="7620" marT="7620"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700" b="0" i="1" u="none" strike="noStrike">
                          <a:effectLst/>
                          <a:latin typeface="Arial" panose="020B0604020202020204" pitchFamily="34" charset="0"/>
                        </a:rPr>
                        <a:t>Provide a narrative clarification of each budget item demonstrating the necessity of the costs and how they relate to the project (e.g. through references to the activities and/or results in the Project Description).</a:t>
                      </a:r>
                    </a:p>
                  </a:txBody>
                  <a:tcPr marL="7620" marR="7620" marT="7620" marB="0" anchor="ctr"/>
                </a:tc>
                <a:tc>
                  <a:txBody>
                    <a:bodyPr/>
                    <a:lstStyle/>
                    <a:p>
                      <a:pPr algn="ctr" fontAlgn="ctr"/>
                      <a:r>
                        <a:rPr lang="en-US" sz="700" b="0" i="1" u="none" strike="noStrike" dirty="0">
                          <a:effectLst/>
                          <a:latin typeface="Arial" panose="020B0604020202020204" pitchFamily="34" charset="0"/>
                        </a:rPr>
                        <a:t>Provide a justification of the calculation of the estimated costs. </a:t>
                      </a:r>
                    </a:p>
                  </a:txBody>
                  <a:tcPr marL="7620" marR="7620" marT="7620" marB="0" anchor="ctr"/>
                </a:tc>
                <a:extLst>
                  <a:ext uri="{0D108BD9-81ED-4DB2-BD59-A6C34878D82A}">
                    <a16:rowId xmlns:a16="http://schemas.microsoft.com/office/drawing/2014/main" val="934937943"/>
                  </a:ext>
                </a:extLst>
              </a:tr>
              <a:tr h="145373">
                <a:tc>
                  <a:txBody>
                    <a:bodyPr/>
                    <a:lstStyle/>
                    <a:p>
                      <a:pPr algn="l" fontAlgn="ctr"/>
                      <a:r>
                        <a:rPr lang="en-US" sz="700" b="1" i="0" u="none" strike="noStrike" dirty="0">
                          <a:effectLst/>
                          <a:latin typeface="Arial" panose="020B0604020202020204" pitchFamily="34" charset="0"/>
                        </a:rPr>
                        <a:t>5. Other costs, services</a:t>
                      </a:r>
                    </a:p>
                  </a:txBody>
                  <a:tcPr marL="7620" marR="7620" marT="7620" marB="0" anchor="ctr"/>
                </a:tc>
                <a:tc>
                  <a:txBody>
                    <a:bodyPr/>
                    <a:lstStyle/>
                    <a:p>
                      <a:pPr algn="ctr" fontAlgn="ctr"/>
                      <a:endParaRPr lang="en-US" sz="700" b="1" i="0" u="none" strike="noStrike">
                        <a:effectLst/>
                        <a:latin typeface="Arial" panose="020B0604020202020204" pitchFamily="34" charset="0"/>
                      </a:endParaRPr>
                    </a:p>
                  </a:txBody>
                  <a:tcPr marL="7620" marR="7620" marT="7620" marB="0" anchor="ctr"/>
                </a:tc>
                <a:tc>
                  <a:txBody>
                    <a:bodyPr/>
                    <a:lstStyle/>
                    <a:p>
                      <a:pPr algn="l" fontAlgn="ctr"/>
                      <a:endParaRPr lang="en-US" sz="700" b="1" i="0" u="none" strike="noStrike">
                        <a:effectLst/>
                        <a:latin typeface="Arial" panose="020B0604020202020204" pitchFamily="34" charset="0"/>
                      </a:endParaRPr>
                    </a:p>
                  </a:txBody>
                  <a:tcPr marL="7620" marR="7620" marT="7620" marB="0" anchor="ctr"/>
                </a:tc>
                <a:tc>
                  <a:txBody>
                    <a:bodyPr/>
                    <a:lstStyle/>
                    <a:p>
                      <a:pPr algn="l" fontAlgn="ctr"/>
                      <a:endParaRPr lang="en-US" sz="700" b="1" i="0" u="none" strike="noStrike">
                        <a:effectLst/>
                        <a:latin typeface="Arial" panose="020B0604020202020204" pitchFamily="34" charset="0"/>
                      </a:endParaRPr>
                    </a:p>
                  </a:txBody>
                  <a:tcPr marL="7620" marR="7620" marT="7620" marB="0" anchor="ctr"/>
                </a:tc>
                <a:tc>
                  <a:txBody>
                    <a:bodyPr/>
                    <a:lstStyle/>
                    <a:p>
                      <a:pPr algn="l" fontAlgn="ctr"/>
                      <a:endParaRPr lang="en-US" sz="700" b="1" i="0" u="none" strike="noStrike">
                        <a:effectLst/>
                        <a:latin typeface="Arial" panose="020B0604020202020204" pitchFamily="34" charset="0"/>
                      </a:endParaRPr>
                    </a:p>
                  </a:txBody>
                  <a:tcPr marL="7620" marR="7620" marT="7620" marB="0" anchor="ctr"/>
                </a:tc>
                <a:tc>
                  <a:txBody>
                    <a:bodyPr/>
                    <a:lstStyle/>
                    <a:p>
                      <a:pPr algn="l" fontAlgn="ctr"/>
                      <a:endParaRPr lang="en-US" sz="700" b="1" i="0" u="none" strike="noStrike">
                        <a:effectLst/>
                        <a:latin typeface="Arial" panose="020B0604020202020204" pitchFamily="34" charset="0"/>
                      </a:endParaRPr>
                    </a:p>
                  </a:txBody>
                  <a:tcPr marL="7620" marR="7620" marT="7620" marB="0" anchor="ctr"/>
                </a:tc>
                <a:tc>
                  <a:txBody>
                    <a:bodyPr/>
                    <a:lstStyle/>
                    <a:p>
                      <a:pPr algn="l" fontAlgn="ctr"/>
                      <a:endParaRPr lang="en-US" sz="700" b="1" i="0" u="none" strike="noStrike">
                        <a:effectLst/>
                        <a:latin typeface="Arial" panose="020B0604020202020204" pitchFamily="34" charset="0"/>
                      </a:endParaRPr>
                    </a:p>
                  </a:txBody>
                  <a:tcPr marL="7620" marR="7620" marT="7620" marB="0" anchor="ctr"/>
                </a:tc>
                <a:extLst>
                  <a:ext uri="{0D108BD9-81ED-4DB2-BD59-A6C34878D82A}">
                    <a16:rowId xmlns:a16="http://schemas.microsoft.com/office/drawing/2014/main" val="1483518266"/>
                  </a:ext>
                </a:extLst>
              </a:tr>
              <a:tr h="197548">
                <a:tc>
                  <a:txBody>
                    <a:bodyPr/>
                    <a:lstStyle/>
                    <a:p>
                      <a:pPr algn="l" fontAlgn="ctr"/>
                      <a:r>
                        <a:rPr lang="en-US" sz="700" b="0" i="0" u="none" strike="noStrike">
                          <a:effectLst/>
                          <a:latin typeface="Arial" panose="020B0604020202020204" pitchFamily="34" charset="0"/>
                        </a:rPr>
                        <a:t>5.1 Publications</a:t>
                      </a:r>
                    </a:p>
                  </a:txBody>
                  <a:tcPr marL="7620" marR="7620" marT="7620" marB="0" anchor="ctr"/>
                </a:tc>
                <a:tc>
                  <a:txBody>
                    <a:bodyPr/>
                    <a:lstStyle/>
                    <a:p>
                      <a:pPr algn="ctr" fontAlgn="ctr"/>
                      <a:endParaRPr lang="en-US" sz="700" b="0" i="0" u="none" strike="noStrike">
                        <a:effectLst/>
                        <a:latin typeface="Arial" panose="020B0604020202020204" pitchFamily="34" charset="0"/>
                      </a:endParaRPr>
                    </a:p>
                  </a:txBody>
                  <a:tcPr marL="7620" marR="7620" marT="7620" marB="0" anchor="ctr"/>
                </a:tc>
                <a:tc>
                  <a:txBody>
                    <a:bodyPr/>
                    <a:lstStyle/>
                    <a:p>
                      <a:pPr algn="l" fontAlgn="ctr"/>
                      <a:endParaRPr lang="en-US" sz="700" b="0" i="0" u="none" strike="noStrike">
                        <a:effectLst/>
                        <a:latin typeface="Arial" panose="020B0604020202020204" pitchFamily="34" charset="0"/>
                      </a:endParaRPr>
                    </a:p>
                  </a:txBody>
                  <a:tcPr marL="7620" marR="7620" marT="7620" marB="0" anchor="ctr"/>
                </a:tc>
                <a:tc>
                  <a:txBody>
                    <a:bodyPr/>
                    <a:lstStyle/>
                    <a:p>
                      <a:pPr algn="l" fontAlgn="ctr"/>
                      <a:endParaRPr lang="en-US" sz="700" b="0" i="0" u="none" strike="noStrike">
                        <a:effectLst/>
                        <a:latin typeface="Arial" panose="020B0604020202020204" pitchFamily="34" charset="0"/>
                      </a:endParaRPr>
                    </a:p>
                  </a:txBody>
                  <a:tcPr marL="7620" marR="7620" marT="7620" marB="0" anchor="ctr"/>
                </a:tc>
                <a:tc>
                  <a:txBody>
                    <a:bodyPr/>
                    <a:lstStyle/>
                    <a:p>
                      <a:pPr algn="l" fontAlgn="ctr"/>
                      <a:endParaRPr lang="en-US" sz="700" b="0" i="0" u="none" strike="noStrike">
                        <a:effectLst/>
                        <a:latin typeface="Arial" panose="020B0604020202020204" pitchFamily="34" charset="0"/>
                      </a:endParaRPr>
                    </a:p>
                  </a:txBody>
                  <a:tcPr marL="7620" marR="7620" marT="7620" marB="0" anchor="ctr"/>
                </a:tc>
                <a:tc>
                  <a:txBody>
                    <a:bodyPr/>
                    <a:lstStyle/>
                    <a:p>
                      <a:pPr algn="l" fontAlgn="ctr"/>
                      <a:endParaRPr lang="en-US" sz="700" b="0" i="0" u="none" strike="noStrike">
                        <a:solidFill>
                          <a:srgbClr val="FF0000"/>
                        </a:solidFill>
                        <a:effectLst/>
                        <a:latin typeface="Arial" panose="020B0604020202020204" pitchFamily="34" charset="0"/>
                      </a:endParaRPr>
                    </a:p>
                  </a:txBody>
                  <a:tcPr marL="7620" marR="7620" marT="7620" marB="0" anchor="ctr"/>
                </a:tc>
                <a:tc>
                  <a:txBody>
                    <a:bodyPr/>
                    <a:lstStyle/>
                    <a:p>
                      <a:pPr algn="l" fontAlgn="ctr"/>
                      <a:endParaRPr lang="en-US" sz="700" b="0" i="0" u="none" strike="noStrike">
                        <a:solidFill>
                          <a:srgbClr val="FF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672671903"/>
                  </a:ext>
                </a:extLst>
              </a:tr>
              <a:tr h="311825">
                <a:tc>
                  <a:txBody>
                    <a:bodyPr/>
                    <a:lstStyle/>
                    <a:p>
                      <a:pPr algn="l" fontAlgn="ctr"/>
                      <a:r>
                        <a:rPr lang="en-US" sz="700" b="0" i="0" u="none" strike="noStrike">
                          <a:solidFill>
                            <a:srgbClr val="FF0000"/>
                          </a:solidFill>
                          <a:effectLst/>
                          <a:latin typeface="Arial" panose="020B0604020202020204" pitchFamily="34" charset="0"/>
                        </a:rPr>
                        <a:t>Design of Report (15 pages)</a:t>
                      </a:r>
                    </a:p>
                  </a:txBody>
                  <a:tcPr marL="7620" marR="7620" marT="7620" marB="0" anchor="ctr"/>
                </a:tc>
                <a:tc>
                  <a:txBody>
                    <a:bodyPr/>
                    <a:lstStyle/>
                    <a:p>
                      <a:pPr algn="ctr" fontAlgn="ctr"/>
                      <a:r>
                        <a:rPr lang="en-US" sz="700" b="0" i="0" u="none" strike="noStrike">
                          <a:solidFill>
                            <a:srgbClr val="FF0000"/>
                          </a:solidFill>
                          <a:effectLst/>
                          <a:latin typeface="Arial" panose="020B0604020202020204" pitchFamily="34" charset="0"/>
                        </a:rPr>
                        <a:t>per report</a:t>
                      </a:r>
                    </a:p>
                  </a:txBody>
                  <a:tcPr marL="7620" marR="7620" marT="7620" marB="0" anchor="ctr"/>
                </a:tc>
                <a:tc>
                  <a:txBody>
                    <a:bodyPr/>
                    <a:lstStyle/>
                    <a:p>
                      <a:pPr algn="r" fontAlgn="ctr"/>
                      <a:r>
                        <a:rPr lang="en-US" sz="700" b="0" i="0" u="none" strike="noStrike">
                          <a:solidFill>
                            <a:srgbClr val="FF0000"/>
                          </a:solidFill>
                          <a:effectLst/>
                          <a:latin typeface="Arial" panose="020B0604020202020204" pitchFamily="34" charset="0"/>
                        </a:rPr>
                        <a:t>1</a:t>
                      </a:r>
                    </a:p>
                  </a:txBody>
                  <a:tcPr marL="7620" marR="7620" marT="7620" marB="0" anchor="ctr"/>
                </a:tc>
                <a:tc>
                  <a:txBody>
                    <a:bodyPr/>
                    <a:lstStyle/>
                    <a:p>
                      <a:pPr algn="r" fontAlgn="ctr"/>
                      <a:r>
                        <a:rPr lang="en-US" sz="700" b="0" i="0" u="none" strike="noStrike">
                          <a:solidFill>
                            <a:srgbClr val="FF0000"/>
                          </a:solidFill>
                          <a:effectLst/>
                          <a:latin typeface="Arial" panose="020B0604020202020204" pitchFamily="34" charset="0"/>
                        </a:rPr>
                        <a:t>100</a:t>
                      </a:r>
                    </a:p>
                  </a:txBody>
                  <a:tcPr marL="7620" marR="7620" marT="7620" marB="0" anchor="ctr"/>
                </a:tc>
                <a:tc>
                  <a:txBody>
                    <a:bodyPr/>
                    <a:lstStyle/>
                    <a:p>
                      <a:pPr algn="r" fontAlgn="ctr"/>
                      <a:r>
                        <a:rPr lang="en-US" sz="700" b="0" i="0" u="none" strike="noStrike">
                          <a:solidFill>
                            <a:srgbClr val="FF0000"/>
                          </a:solidFill>
                          <a:effectLst/>
                          <a:latin typeface="Arial" panose="020B0604020202020204" pitchFamily="34" charset="0"/>
                        </a:rPr>
                        <a:t>100.00</a:t>
                      </a:r>
                    </a:p>
                  </a:txBody>
                  <a:tcPr marL="7620" marR="7620" marT="7620" marB="0" anchor="ctr"/>
                </a:tc>
                <a:tc>
                  <a:txBody>
                    <a:bodyPr/>
                    <a:lstStyle/>
                    <a:p>
                      <a:pPr algn="l" fontAlgn="ctr"/>
                      <a:r>
                        <a:rPr lang="en-US" sz="700" b="0" i="0" u="none" strike="noStrike">
                          <a:solidFill>
                            <a:srgbClr val="FF0000"/>
                          </a:solidFill>
                          <a:effectLst/>
                          <a:latin typeface="Arial" panose="020B0604020202020204" pitchFamily="34" charset="0"/>
                        </a:rPr>
                        <a:t>Activity A.3.2 - this budget line will cover pre-print and desing of report with key findings from perfomed research.</a:t>
                      </a:r>
                    </a:p>
                  </a:txBody>
                  <a:tcPr marL="7620" marR="7620" marT="7620" marB="0" anchor="ctr"/>
                </a:tc>
                <a:tc>
                  <a:txBody>
                    <a:bodyPr/>
                    <a:lstStyle/>
                    <a:p>
                      <a:pPr algn="l" fontAlgn="ctr"/>
                      <a:r>
                        <a:rPr lang="en-US" sz="700" b="0" i="0" u="none" strike="noStrike" dirty="0">
                          <a:solidFill>
                            <a:srgbClr val="FF0000"/>
                          </a:solidFill>
                          <a:effectLst/>
                          <a:latin typeface="Arial" panose="020B0604020202020204" pitchFamily="34" charset="0"/>
                        </a:rPr>
                        <a:t>The unit value is determined on the basis of inflation adjusted historical rates and actual market prices as provided in unbinding market offers</a:t>
                      </a:r>
                    </a:p>
                  </a:txBody>
                  <a:tcPr marL="7620" marR="7620" marT="7620" marB="0" anchor="ctr"/>
                </a:tc>
                <a:extLst>
                  <a:ext uri="{0D108BD9-81ED-4DB2-BD59-A6C34878D82A}">
                    <a16:rowId xmlns:a16="http://schemas.microsoft.com/office/drawing/2014/main" val="3534008961"/>
                  </a:ext>
                </a:extLst>
              </a:tr>
              <a:tr h="311825">
                <a:tc>
                  <a:txBody>
                    <a:bodyPr/>
                    <a:lstStyle/>
                    <a:p>
                      <a:pPr algn="l" fontAlgn="ctr"/>
                      <a:r>
                        <a:rPr lang="en-US" sz="700" b="0" i="0" u="none" strike="noStrike">
                          <a:solidFill>
                            <a:srgbClr val="FF0000"/>
                          </a:solidFill>
                          <a:effectLst/>
                          <a:latin typeface="Arial" panose="020B0604020202020204" pitchFamily="34" charset="0"/>
                        </a:rPr>
                        <a:t>Print of 25 copies of Report</a:t>
                      </a:r>
                    </a:p>
                  </a:txBody>
                  <a:tcPr marL="7620" marR="7620" marT="7620" marB="0" anchor="ctr"/>
                </a:tc>
                <a:tc>
                  <a:txBody>
                    <a:bodyPr/>
                    <a:lstStyle/>
                    <a:p>
                      <a:pPr algn="ctr" fontAlgn="ctr"/>
                      <a:r>
                        <a:rPr lang="en-US" sz="700" b="0" i="0" u="none" strike="noStrike">
                          <a:solidFill>
                            <a:srgbClr val="FF0000"/>
                          </a:solidFill>
                          <a:effectLst/>
                          <a:latin typeface="Arial" panose="020B0604020202020204" pitchFamily="34" charset="0"/>
                        </a:rPr>
                        <a:t>per copy</a:t>
                      </a:r>
                    </a:p>
                  </a:txBody>
                  <a:tcPr marL="7620" marR="7620" marT="7620" marB="0" anchor="ctr"/>
                </a:tc>
                <a:tc>
                  <a:txBody>
                    <a:bodyPr/>
                    <a:lstStyle/>
                    <a:p>
                      <a:pPr algn="r" fontAlgn="ctr"/>
                      <a:r>
                        <a:rPr lang="en-US" sz="700" b="0" i="0" u="none" strike="noStrike">
                          <a:solidFill>
                            <a:srgbClr val="FF0000"/>
                          </a:solidFill>
                          <a:effectLst/>
                          <a:latin typeface="Arial" panose="020B0604020202020204" pitchFamily="34" charset="0"/>
                        </a:rPr>
                        <a:t>25</a:t>
                      </a:r>
                    </a:p>
                  </a:txBody>
                  <a:tcPr marL="7620" marR="7620" marT="7620" marB="0" anchor="ctr"/>
                </a:tc>
                <a:tc>
                  <a:txBody>
                    <a:bodyPr/>
                    <a:lstStyle/>
                    <a:p>
                      <a:pPr algn="r" fontAlgn="ctr"/>
                      <a:r>
                        <a:rPr lang="en-US" sz="700" b="0" i="0" u="none" strike="noStrike" dirty="0">
                          <a:solidFill>
                            <a:srgbClr val="FF0000"/>
                          </a:solidFill>
                          <a:effectLst/>
                          <a:latin typeface="Arial" panose="020B0604020202020204" pitchFamily="34" charset="0"/>
                        </a:rPr>
                        <a:t>10</a:t>
                      </a:r>
                    </a:p>
                  </a:txBody>
                  <a:tcPr marL="7620" marR="7620" marT="7620" marB="0" anchor="ctr"/>
                </a:tc>
                <a:tc>
                  <a:txBody>
                    <a:bodyPr/>
                    <a:lstStyle/>
                    <a:p>
                      <a:pPr algn="r" fontAlgn="ctr"/>
                      <a:r>
                        <a:rPr lang="en-US" sz="700" b="0" i="0" u="none" strike="noStrike">
                          <a:solidFill>
                            <a:srgbClr val="FF0000"/>
                          </a:solidFill>
                          <a:effectLst/>
                          <a:latin typeface="Arial" panose="020B0604020202020204" pitchFamily="34" charset="0"/>
                        </a:rPr>
                        <a:t>250.00</a:t>
                      </a:r>
                    </a:p>
                  </a:txBody>
                  <a:tcPr marL="7620" marR="7620" marT="7620" marB="0" anchor="ctr"/>
                </a:tc>
                <a:tc>
                  <a:txBody>
                    <a:bodyPr/>
                    <a:lstStyle/>
                    <a:p>
                      <a:pPr algn="l" fontAlgn="ctr"/>
                      <a:r>
                        <a:rPr lang="en-US" sz="700" b="0" i="0" u="none" strike="noStrike" dirty="0">
                          <a:solidFill>
                            <a:srgbClr val="FF0000"/>
                          </a:solidFill>
                          <a:effectLst/>
                          <a:latin typeface="Arial" panose="020B0604020202020204" pitchFamily="34" charset="0"/>
                        </a:rPr>
                        <a:t>Activity A.3.2 - this budget line will cover printing of 25 copies of the report with key findings from </a:t>
                      </a:r>
                      <a:r>
                        <a:rPr lang="en-US" sz="700" b="0" i="0" u="none" strike="noStrike" dirty="0" smtClean="0">
                          <a:solidFill>
                            <a:srgbClr val="FF0000"/>
                          </a:solidFill>
                          <a:effectLst/>
                          <a:latin typeface="Arial" panose="020B0604020202020204" pitchFamily="34" charset="0"/>
                        </a:rPr>
                        <a:t>performed </a:t>
                      </a:r>
                      <a:r>
                        <a:rPr lang="en-US" sz="700" b="0" i="0" u="none" strike="noStrike" dirty="0">
                          <a:solidFill>
                            <a:srgbClr val="FF0000"/>
                          </a:solidFill>
                          <a:effectLst/>
                          <a:latin typeface="Arial" panose="020B0604020202020204" pitchFamily="34" charset="0"/>
                        </a:rPr>
                        <a:t>research.</a:t>
                      </a:r>
                    </a:p>
                  </a:txBody>
                  <a:tcPr marL="7620" marR="7620" marT="7620" marB="0" anchor="ctr"/>
                </a:tc>
                <a:tc>
                  <a:txBody>
                    <a:bodyPr/>
                    <a:lstStyle/>
                    <a:p>
                      <a:pPr algn="l" fontAlgn="ctr"/>
                      <a:r>
                        <a:rPr lang="en-US" sz="700" b="0" i="0" u="none" strike="noStrike">
                          <a:solidFill>
                            <a:srgbClr val="FF0000"/>
                          </a:solidFill>
                          <a:effectLst/>
                          <a:latin typeface="Arial" panose="020B0604020202020204" pitchFamily="34" charset="0"/>
                        </a:rPr>
                        <a:t>The unit value is determined on the basis of inflation adjusted historical rates and actual market prices as provided in unbinding market offers</a:t>
                      </a:r>
                    </a:p>
                  </a:txBody>
                  <a:tcPr marL="7620" marR="7620" marT="7620" marB="0" anchor="ctr"/>
                </a:tc>
                <a:extLst>
                  <a:ext uri="{0D108BD9-81ED-4DB2-BD59-A6C34878D82A}">
                    <a16:rowId xmlns:a16="http://schemas.microsoft.com/office/drawing/2014/main" val="1565282185"/>
                  </a:ext>
                </a:extLst>
              </a:tr>
              <a:tr h="190921">
                <a:tc>
                  <a:txBody>
                    <a:bodyPr/>
                    <a:lstStyle/>
                    <a:p>
                      <a:pPr algn="l" fontAlgn="ctr"/>
                      <a:r>
                        <a:rPr lang="en-US" sz="700" b="0" i="0" u="none" strike="noStrike">
                          <a:effectLst/>
                          <a:latin typeface="Arial" panose="020B0604020202020204" pitchFamily="34" charset="0"/>
                        </a:rPr>
                        <a:t>5.2 Studies, research</a:t>
                      </a:r>
                    </a:p>
                  </a:txBody>
                  <a:tcPr marL="7620" marR="7620" marT="7620" marB="0" anchor="ctr"/>
                </a:tc>
                <a:tc>
                  <a:txBody>
                    <a:bodyPr/>
                    <a:lstStyle/>
                    <a:p>
                      <a:pPr algn="ctr" fontAlgn="ctr"/>
                      <a:endParaRPr lang="en-US" sz="700" b="0" i="0" u="none" strike="noStrike">
                        <a:effectLst/>
                        <a:latin typeface="Arial" panose="020B0604020202020204" pitchFamily="34" charset="0"/>
                      </a:endParaRPr>
                    </a:p>
                  </a:txBody>
                  <a:tcPr marL="7620" marR="7620" marT="7620" marB="0" anchor="ctr"/>
                </a:tc>
                <a:tc>
                  <a:txBody>
                    <a:bodyPr/>
                    <a:lstStyle/>
                    <a:p>
                      <a:pPr algn="l" fontAlgn="ctr"/>
                      <a:endParaRPr lang="en-US" sz="700" b="0" i="0" u="none" strike="noStrike">
                        <a:effectLst/>
                        <a:latin typeface="Arial" panose="020B0604020202020204" pitchFamily="34" charset="0"/>
                      </a:endParaRPr>
                    </a:p>
                  </a:txBody>
                  <a:tcPr marL="7620" marR="7620" marT="7620" marB="0" anchor="ctr"/>
                </a:tc>
                <a:tc>
                  <a:txBody>
                    <a:bodyPr/>
                    <a:lstStyle/>
                    <a:p>
                      <a:pPr algn="l" fontAlgn="ctr"/>
                      <a:endParaRPr lang="en-US" sz="700" b="0" i="0" u="none" strike="noStrike">
                        <a:effectLst/>
                        <a:latin typeface="Arial" panose="020B0604020202020204" pitchFamily="34" charset="0"/>
                      </a:endParaRPr>
                    </a:p>
                  </a:txBody>
                  <a:tcPr marL="7620" marR="7620" marT="7620" marB="0" anchor="ctr"/>
                </a:tc>
                <a:tc>
                  <a:txBody>
                    <a:bodyPr/>
                    <a:lstStyle/>
                    <a:p>
                      <a:pPr algn="l" fontAlgn="ctr"/>
                      <a:endParaRPr lang="en-US" sz="700" b="0" i="0" u="none" strike="noStrike">
                        <a:effectLst/>
                        <a:latin typeface="Arial" panose="020B0604020202020204" pitchFamily="34" charset="0"/>
                      </a:endParaRPr>
                    </a:p>
                  </a:txBody>
                  <a:tcPr marL="7620" marR="7620" marT="7620" marB="0" anchor="ctr"/>
                </a:tc>
                <a:tc>
                  <a:txBody>
                    <a:bodyPr/>
                    <a:lstStyle/>
                    <a:p>
                      <a:pPr algn="l" fontAlgn="ctr"/>
                      <a:endParaRPr lang="en-US" sz="700" b="0" i="0" u="none" strike="noStrike" dirty="0">
                        <a:solidFill>
                          <a:srgbClr val="FF0000"/>
                        </a:solidFill>
                        <a:effectLst/>
                        <a:latin typeface="Arial" panose="020B0604020202020204" pitchFamily="34" charset="0"/>
                      </a:endParaRPr>
                    </a:p>
                  </a:txBody>
                  <a:tcPr marL="7620" marR="7620" marT="7620" marB="0" anchor="ctr"/>
                </a:tc>
                <a:tc>
                  <a:txBody>
                    <a:bodyPr/>
                    <a:lstStyle/>
                    <a:p>
                      <a:pPr algn="l" fontAlgn="ctr"/>
                      <a:endParaRPr lang="en-US" sz="700" b="0" i="0" u="none" strike="noStrike">
                        <a:solidFill>
                          <a:srgbClr val="FF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3276420545"/>
                  </a:ext>
                </a:extLst>
              </a:tr>
              <a:tr h="210300">
                <a:tc>
                  <a:txBody>
                    <a:bodyPr/>
                    <a:lstStyle/>
                    <a:p>
                      <a:pPr algn="l" fontAlgn="ctr"/>
                      <a:r>
                        <a:rPr lang="en-US" sz="700" b="0" i="0" u="none" strike="noStrike">
                          <a:effectLst/>
                          <a:latin typeface="Arial" panose="020B0604020202020204" pitchFamily="34" charset="0"/>
                        </a:rPr>
                        <a:t>5.3 Expenditure verification/Audit</a:t>
                      </a:r>
                    </a:p>
                  </a:txBody>
                  <a:tcPr marL="7620" marR="7620" marT="7620" marB="0" anchor="ctr"/>
                </a:tc>
                <a:tc>
                  <a:txBody>
                    <a:bodyPr/>
                    <a:lstStyle/>
                    <a:p>
                      <a:pPr algn="ctr" fontAlgn="ctr"/>
                      <a:r>
                        <a:rPr lang="en-US" sz="700" b="0" i="0" u="none" strike="noStrike">
                          <a:effectLst/>
                          <a:latin typeface="Arial" panose="020B0604020202020204" pitchFamily="34" charset="0"/>
                        </a:rPr>
                        <a:t>N/A</a:t>
                      </a:r>
                    </a:p>
                  </a:txBody>
                  <a:tcPr marL="7620" marR="7620" marT="7620" marB="0" anchor="ctr"/>
                </a:tc>
                <a:tc>
                  <a:txBody>
                    <a:bodyPr/>
                    <a:lstStyle/>
                    <a:p>
                      <a:pPr algn="l" fontAlgn="ctr"/>
                      <a:endParaRPr lang="en-US" sz="700" b="0" i="0" u="none" strike="noStrike" dirty="0">
                        <a:effectLst/>
                        <a:latin typeface="Arial" panose="020B0604020202020204" pitchFamily="34" charset="0"/>
                      </a:endParaRPr>
                    </a:p>
                  </a:txBody>
                  <a:tcPr marL="7620" marR="7620" marT="7620" marB="0" anchor="ctr"/>
                </a:tc>
                <a:tc>
                  <a:txBody>
                    <a:bodyPr/>
                    <a:lstStyle/>
                    <a:p>
                      <a:pPr algn="l" fontAlgn="ctr"/>
                      <a:endParaRPr lang="en-US" sz="700" b="0" i="0" u="none" strike="noStrike">
                        <a:effectLst/>
                        <a:latin typeface="Arial" panose="020B0604020202020204" pitchFamily="34" charset="0"/>
                      </a:endParaRPr>
                    </a:p>
                  </a:txBody>
                  <a:tcPr marL="7620" marR="7620" marT="7620" marB="0" anchor="ctr"/>
                </a:tc>
                <a:tc>
                  <a:txBody>
                    <a:bodyPr/>
                    <a:lstStyle/>
                    <a:p>
                      <a:pPr algn="l" fontAlgn="ctr"/>
                      <a:endParaRPr lang="en-US" sz="700" b="0" i="0" u="none" strike="noStrike">
                        <a:effectLst/>
                        <a:latin typeface="Arial" panose="020B0604020202020204" pitchFamily="34" charset="0"/>
                      </a:endParaRPr>
                    </a:p>
                  </a:txBody>
                  <a:tcPr marL="7620" marR="7620" marT="7620" marB="0" anchor="ctr"/>
                </a:tc>
                <a:tc>
                  <a:txBody>
                    <a:bodyPr/>
                    <a:lstStyle/>
                    <a:p>
                      <a:pPr algn="l" fontAlgn="ctr"/>
                      <a:endParaRPr lang="en-US" sz="700" b="0" i="0" u="none" strike="noStrike" dirty="0">
                        <a:solidFill>
                          <a:srgbClr val="FF0000"/>
                        </a:solidFill>
                        <a:effectLst/>
                        <a:latin typeface="Arial" panose="020B0604020202020204" pitchFamily="34" charset="0"/>
                      </a:endParaRPr>
                    </a:p>
                  </a:txBody>
                  <a:tcPr marL="7620" marR="7620" marT="7620" marB="0" anchor="ctr"/>
                </a:tc>
                <a:tc>
                  <a:txBody>
                    <a:bodyPr/>
                    <a:lstStyle/>
                    <a:p>
                      <a:pPr algn="l" fontAlgn="ctr"/>
                      <a:endParaRPr lang="en-US" sz="700" b="0" i="0" u="none" strike="noStrike">
                        <a:solidFill>
                          <a:srgbClr val="FF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914389908"/>
                  </a:ext>
                </a:extLst>
              </a:tr>
              <a:tr h="193016">
                <a:tc>
                  <a:txBody>
                    <a:bodyPr/>
                    <a:lstStyle/>
                    <a:p>
                      <a:pPr algn="l" fontAlgn="ctr"/>
                      <a:r>
                        <a:rPr lang="en-US" sz="700" b="0" i="0" u="none" strike="noStrike">
                          <a:effectLst/>
                          <a:latin typeface="Arial" panose="020B0604020202020204" pitchFamily="34" charset="0"/>
                        </a:rPr>
                        <a:t>5.4 Evaluation costs</a:t>
                      </a:r>
                    </a:p>
                  </a:txBody>
                  <a:tcPr marL="7620" marR="7620" marT="7620" marB="0" anchor="ctr"/>
                </a:tc>
                <a:tc>
                  <a:txBody>
                    <a:bodyPr/>
                    <a:lstStyle/>
                    <a:p>
                      <a:pPr algn="ctr" fontAlgn="ctr"/>
                      <a:r>
                        <a:rPr lang="en-US" sz="700" b="0" i="0" u="none" strike="noStrike">
                          <a:effectLst/>
                          <a:latin typeface="Arial" panose="020B0604020202020204" pitchFamily="34" charset="0"/>
                        </a:rPr>
                        <a:t>N/A</a:t>
                      </a:r>
                    </a:p>
                  </a:txBody>
                  <a:tcPr marL="7620" marR="7620" marT="7620" marB="0" anchor="ctr"/>
                </a:tc>
                <a:tc>
                  <a:txBody>
                    <a:bodyPr/>
                    <a:lstStyle/>
                    <a:p>
                      <a:pPr algn="l" fontAlgn="ctr"/>
                      <a:endParaRPr lang="en-US" sz="700" b="0" i="0" u="none" strike="noStrike">
                        <a:effectLst/>
                        <a:latin typeface="Arial" panose="020B0604020202020204" pitchFamily="34" charset="0"/>
                      </a:endParaRPr>
                    </a:p>
                  </a:txBody>
                  <a:tcPr marL="7620" marR="7620" marT="7620" marB="0" anchor="ctr"/>
                </a:tc>
                <a:tc>
                  <a:txBody>
                    <a:bodyPr/>
                    <a:lstStyle/>
                    <a:p>
                      <a:pPr algn="l" fontAlgn="ctr"/>
                      <a:endParaRPr lang="en-US" sz="700" b="0" i="0" u="none" strike="noStrike">
                        <a:effectLst/>
                        <a:latin typeface="Arial" panose="020B0604020202020204" pitchFamily="34" charset="0"/>
                      </a:endParaRPr>
                    </a:p>
                  </a:txBody>
                  <a:tcPr marL="7620" marR="7620" marT="7620" marB="0" anchor="ctr"/>
                </a:tc>
                <a:tc>
                  <a:txBody>
                    <a:bodyPr/>
                    <a:lstStyle/>
                    <a:p>
                      <a:pPr algn="l" fontAlgn="ctr"/>
                      <a:endParaRPr lang="en-US" sz="700" b="0" i="0" u="none" strike="noStrike">
                        <a:effectLst/>
                        <a:latin typeface="Arial" panose="020B0604020202020204" pitchFamily="34" charset="0"/>
                      </a:endParaRPr>
                    </a:p>
                  </a:txBody>
                  <a:tcPr marL="7620" marR="7620" marT="7620" marB="0" anchor="ctr"/>
                </a:tc>
                <a:tc>
                  <a:txBody>
                    <a:bodyPr/>
                    <a:lstStyle/>
                    <a:p>
                      <a:pPr algn="l" fontAlgn="ctr"/>
                      <a:endParaRPr lang="en-US" sz="700" b="0" i="0" u="none" strike="noStrike">
                        <a:solidFill>
                          <a:srgbClr val="FF0000"/>
                        </a:solidFill>
                        <a:effectLst/>
                        <a:latin typeface="Arial" panose="020B0604020202020204" pitchFamily="34" charset="0"/>
                      </a:endParaRPr>
                    </a:p>
                  </a:txBody>
                  <a:tcPr marL="7620" marR="7620" marT="7620" marB="0" anchor="ctr"/>
                </a:tc>
                <a:tc>
                  <a:txBody>
                    <a:bodyPr/>
                    <a:lstStyle/>
                    <a:p>
                      <a:pPr algn="l" fontAlgn="ctr"/>
                      <a:endParaRPr lang="en-US" sz="700" b="0" i="0" u="none" strike="noStrike">
                        <a:solidFill>
                          <a:srgbClr val="FF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607285912"/>
                  </a:ext>
                </a:extLst>
              </a:tr>
              <a:tr h="197548">
                <a:tc>
                  <a:txBody>
                    <a:bodyPr/>
                    <a:lstStyle/>
                    <a:p>
                      <a:pPr algn="l" fontAlgn="ctr"/>
                      <a:r>
                        <a:rPr lang="en-US" sz="700" b="0" i="0" u="none" strike="noStrike">
                          <a:effectLst/>
                          <a:latin typeface="Arial" panose="020B0604020202020204" pitchFamily="34" charset="0"/>
                        </a:rPr>
                        <a:t>5.5 Translation, interpreters</a:t>
                      </a:r>
                    </a:p>
                  </a:txBody>
                  <a:tcPr marL="7620" marR="7620" marT="7620" marB="0" anchor="ctr"/>
                </a:tc>
                <a:tc>
                  <a:txBody>
                    <a:bodyPr/>
                    <a:lstStyle/>
                    <a:p>
                      <a:pPr algn="ctr" fontAlgn="ctr"/>
                      <a:endParaRPr lang="en-US" sz="700" b="0" i="0" u="none" strike="noStrike">
                        <a:effectLst/>
                        <a:latin typeface="Arial" panose="020B0604020202020204" pitchFamily="34" charset="0"/>
                      </a:endParaRPr>
                    </a:p>
                  </a:txBody>
                  <a:tcPr marL="7620" marR="7620" marT="7620" marB="0" anchor="ctr"/>
                </a:tc>
                <a:tc>
                  <a:txBody>
                    <a:bodyPr/>
                    <a:lstStyle/>
                    <a:p>
                      <a:pPr algn="l" fontAlgn="ctr"/>
                      <a:endParaRPr lang="en-US" sz="700" b="0" i="0" u="none" strike="noStrike">
                        <a:effectLst/>
                        <a:latin typeface="Arial" panose="020B0604020202020204" pitchFamily="34" charset="0"/>
                      </a:endParaRPr>
                    </a:p>
                  </a:txBody>
                  <a:tcPr marL="7620" marR="7620" marT="7620" marB="0" anchor="ctr"/>
                </a:tc>
                <a:tc>
                  <a:txBody>
                    <a:bodyPr/>
                    <a:lstStyle/>
                    <a:p>
                      <a:pPr algn="l" fontAlgn="ctr"/>
                      <a:endParaRPr lang="en-US" sz="700" b="0" i="0" u="none" strike="noStrike">
                        <a:effectLst/>
                        <a:latin typeface="Arial" panose="020B0604020202020204" pitchFamily="34" charset="0"/>
                      </a:endParaRPr>
                    </a:p>
                  </a:txBody>
                  <a:tcPr marL="7620" marR="7620" marT="7620" marB="0" anchor="ctr"/>
                </a:tc>
                <a:tc>
                  <a:txBody>
                    <a:bodyPr/>
                    <a:lstStyle/>
                    <a:p>
                      <a:pPr algn="l" fontAlgn="ctr"/>
                      <a:endParaRPr lang="en-US" sz="700" b="0" i="0" u="none" strike="noStrike">
                        <a:effectLst/>
                        <a:latin typeface="Arial" panose="020B0604020202020204" pitchFamily="34" charset="0"/>
                      </a:endParaRPr>
                    </a:p>
                  </a:txBody>
                  <a:tcPr marL="7620" marR="7620" marT="7620" marB="0" anchor="ctr"/>
                </a:tc>
                <a:tc>
                  <a:txBody>
                    <a:bodyPr/>
                    <a:lstStyle/>
                    <a:p>
                      <a:pPr algn="l" fontAlgn="ctr"/>
                      <a:endParaRPr lang="en-US" sz="700" b="0" i="0" u="none" strike="noStrike">
                        <a:solidFill>
                          <a:srgbClr val="FF0000"/>
                        </a:solidFill>
                        <a:effectLst/>
                        <a:latin typeface="Arial" panose="020B0604020202020204" pitchFamily="34" charset="0"/>
                      </a:endParaRPr>
                    </a:p>
                  </a:txBody>
                  <a:tcPr marL="7620" marR="7620" marT="7620" marB="0" anchor="ctr"/>
                </a:tc>
                <a:tc>
                  <a:txBody>
                    <a:bodyPr/>
                    <a:lstStyle/>
                    <a:p>
                      <a:pPr algn="l" fontAlgn="ctr"/>
                      <a:endParaRPr lang="en-US" sz="700" b="0" i="0" u="none" strike="noStrike">
                        <a:solidFill>
                          <a:srgbClr val="FF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973390742"/>
                  </a:ext>
                </a:extLst>
              </a:tr>
              <a:tr h="311825">
                <a:tc>
                  <a:txBody>
                    <a:bodyPr/>
                    <a:lstStyle/>
                    <a:p>
                      <a:pPr algn="l" fontAlgn="ctr"/>
                      <a:r>
                        <a:rPr lang="en-US" sz="700" b="0" i="0" u="none" strike="noStrike">
                          <a:solidFill>
                            <a:srgbClr val="FF0000"/>
                          </a:solidFill>
                          <a:effectLst/>
                          <a:latin typeface="Arial" panose="020B0604020202020204" pitchFamily="34" charset="0"/>
                        </a:rPr>
                        <a:t>Translation of report in English (15 pages)</a:t>
                      </a:r>
                    </a:p>
                  </a:txBody>
                  <a:tcPr marL="7620" marR="7620" marT="7620" marB="0" anchor="ctr"/>
                </a:tc>
                <a:tc>
                  <a:txBody>
                    <a:bodyPr/>
                    <a:lstStyle/>
                    <a:p>
                      <a:pPr algn="ctr" fontAlgn="ctr"/>
                      <a:r>
                        <a:rPr lang="en-US" sz="700" b="0" i="0" u="none" strike="noStrike">
                          <a:solidFill>
                            <a:srgbClr val="FF0000"/>
                          </a:solidFill>
                          <a:effectLst/>
                          <a:latin typeface="Arial" panose="020B0604020202020204" pitchFamily="34" charset="0"/>
                        </a:rPr>
                        <a:t>per page</a:t>
                      </a:r>
                    </a:p>
                  </a:txBody>
                  <a:tcPr marL="7620" marR="7620" marT="7620" marB="0" anchor="ctr"/>
                </a:tc>
                <a:tc>
                  <a:txBody>
                    <a:bodyPr/>
                    <a:lstStyle/>
                    <a:p>
                      <a:pPr algn="r" fontAlgn="ctr"/>
                      <a:r>
                        <a:rPr lang="en-US" sz="700" b="0" i="0" u="none" strike="noStrike">
                          <a:solidFill>
                            <a:srgbClr val="FF0000"/>
                          </a:solidFill>
                          <a:effectLst/>
                          <a:latin typeface="Arial" panose="020B0604020202020204" pitchFamily="34" charset="0"/>
                        </a:rPr>
                        <a:t>15</a:t>
                      </a:r>
                    </a:p>
                  </a:txBody>
                  <a:tcPr marL="7620" marR="7620" marT="7620" marB="0" anchor="ctr"/>
                </a:tc>
                <a:tc>
                  <a:txBody>
                    <a:bodyPr/>
                    <a:lstStyle/>
                    <a:p>
                      <a:pPr algn="r" fontAlgn="ctr"/>
                      <a:r>
                        <a:rPr lang="en-US" sz="700" b="0" i="0" u="none" strike="noStrike" dirty="0">
                          <a:solidFill>
                            <a:srgbClr val="FF0000"/>
                          </a:solidFill>
                          <a:effectLst/>
                          <a:latin typeface="Arial" panose="020B0604020202020204" pitchFamily="34" charset="0"/>
                        </a:rPr>
                        <a:t>10</a:t>
                      </a:r>
                    </a:p>
                  </a:txBody>
                  <a:tcPr marL="7620" marR="7620" marT="7620" marB="0" anchor="ctr"/>
                </a:tc>
                <a:tc>
                  <a:txBody>
                    <a:bodyPr/>
                    <a:lstStyle/>
                    <a:p>
                      <a:pPr algn="r" fontAlgn="ctr"/>
                      <a:r>
                        <a:rPr lang="en-US" sz="700" b="0" i="0" u="none" strike="noStrike">
                          <a:solidFill>
                            <a:srgbClr val="FF0000"/>
                          </a:solidFill>
                          <a:effectLst/>
                          <a:latin typeface="Arial" panose="020B0604020202020204" pitchFamily="34" charset="0"/>
                        </a:rPr>
                        <a:t>150.00</a:t>
                      </a:r>
                    </a:p>
                  </a:txBody>
                  <a:tcPr marL="7620" marR="7620" marT="7620" marB="0" anchor="ctr"/>
                </a:tc>
                <a:tc>
                  <a:txBody>
                    <a:bodyPr/>
                    <a:lstStyle/>
                    <a:p>
                      <a:pPr algn="l" fontAlgn="ctr"/>
                      <a:r>
                        <a:rPr lang="en-US" sz="700" b="0" i="0" u="none" strike="noStrike">
                          <a:solidFill>
                            <a:srgbClr val="FF0000"/>
                          </a:solidFill>
                          <a:effectLst/>
                          <a:latin typeface="Arial" panose="020B0604020202020204" pitchFamily="34" charset="0"/>
                        </a:rPr>
                        <a:t>Activity A.3.2</a:t>
                      </a:r>
                      <a:br>
                        <a:rPr lang="en-US" sz="700" b="0" i="0" u="none" strike="noStrike">
                          <a:solidFill>
                            <a:srgbClr val="FF0000"/>
                          </a:solidFill>
                          <a:effectLst/>
                          <a:latin typeface="Arial" panose="020B0604020202020204" pitchFamily="34" charset="0"/>
                        </a:rPr>
                      </a:br>
                      <a:r>
                        <a:rPr lang="en-US" sz="700" b="0" i="0" u="none" strike="noStrike">
                          <a:solidFill>
                            <a:srgbClr val="FF0000"/>
                          </a:solidFill>
                          <a:effectLst/>
                          <a:latin typeface="Arial" panose="020B0604020202020204" pitchFamily="34" charset="0"/>
                        </a:rPr>
                        <a:t>This budget line will cover translation of the report in English language.</a:t>
                      </a:r>
                    </a:p>
                  </a:txBody>
                  <a:tcPr marL="7620" marR="7620" marT="7620" marB="0" anchor="ctr"/>
                </a:tc>
                <a:tc>
                  <a:txBody>
                    <a:bodyPr/>
                    <a:lstStyle/>
                    <a:p>
                      <a:pPr algn="l" fontAlgn="ctr"/>
                      <a:r>
                        <a:rPr lang="en-US" sz="700" b="0" i="0" u="none" strike="noStrike">
                          <a:solidFill>
                            <a:srgbClr val="FF0000"/>
                          </a:solidFill>
                          <a:effectLst/>
                          <a:latin typeface="Arial" panose="020B0604020202020204" pitchFamily="34" charset="0"/>
                        </a:rPr>
                        <a:t>The unit value is determined on the basis of inflation adjusted historical rates </a:t>
                      </a:r>
                    </a:p>
                  </a:txBody>
                  <a:tcPr marL="7620" marR="7620" marT="7620" marB="0" anchor="ctr"/>
                </a:tc>
                <a:extLst>
                  <a:ext uri="{0D108BD9-81ED-4DB2-BD59-A6C34878D82A}">
                    <a16:rowId xmlns:a16="http://schemas.microsoft.com/office/drawing/2014/main" val="4279447011"/>
                  </a:ext>
                </a:extLst>
              </a:tr>
              <a:tr h="293008">
                <a:tc>
                  <a:txBody>
                    <a:bodyPr/>
                    <a:lstStyle/>
                    <a:p>
                      <a:pPr algn="l" fontAlgn="ctr"/>
                      <a:r>
                        <a:rPr lang="en-US" sz="700" b="0" i="0" u="none" strike="noStrike">
                          <a:effectLst/>
                          <a:latin typeface="Arial" panose="020B0604020202020204" pitchFamily="34" charset="0"/>
                        </a:rPr>
                        <a:t>5.6 Financial services (bank guarantee costs etc.)</a:t>
                      </a:r>
                    </a:p>
                  </a:txBody>
                  <a:tcPr marL="7620" marR="7620" marT="7620" marB="0" anchor="ctr"/>
                </a:tc>
                <a:tc>
                  <a:txBody>
                    <a:bodyPr/>
                    <a:lstStyle/>
                    <a:p>
                      <a:pPr algn="ctr" fontAlgn="ctr"/>
                      <a:r>
                        <a:rPr lang="en-US" sz="700" b="0" i="0" u="none" strike="noStrike">
                          <a:effectLst/>
                          <a:latin typeface="Arial" panose="020B0604020202020204" pitchFamily="34" charset="0"/>
                        </a:rPr>
                        <a:t>N/A</a:t>
                      </a:r>
                    </a:p>
                  </a:txBody>
                  <a:tcPr marL="7620" marR="7620" marT="7620" marB="0" anchor="ctr"/>
                </a:tc>
                <a:tc>
                  <a:txBody>
                    <a:bodyPr/>
                    <a:lstStyle/>
                    <a:p>
                      <a:pPr algn="l" fontAlgn="ctr"/>
                      <a:endParaRPr lang="en-US" sz="700" b="0" i="0" u="none" strike="noStrike">
                        <a:effectLst/>
                        <a:latin typeface="Arial" panose="020B0604020202020204" pitchFamily="34" charset="0"/>
                      </a:endParaRPr>
                    </a:p>
                  </a:txBody>
                  <a:tcPr marL="7620" marR="7620" marT="7620" marB="0" anchor="ctr"/>
                </a:tc>
                <a:tc>
                  <a:txBody>
                    <a:bodyPr/>
                    <a:lstStyle/>
                    <a:p>
                      <a:pPr algn="l" fontAlgn="ctr"/>
                      <a:endParaRPr lang="en-US" sz="700" b="0" i="0" u="none" strike="noStrike" dirty="0">
                        <a:effectLst/>
                        <a:latin typeface="Arial" panose="020B0604020202020204" pitchFamily="34" charset="0"/>
                      </a:endParaRPr>
                    </a:p>
                  </a:txBody>
                  <a:tcPr marL="7620" marR="7620" marT="7620" marB="0" anchor="ctr"/>
                </a:tc>
                <a:tc>
                  <a:txBody>
                    <a:bodyPr/>
                    <a:lstStyle/>
                    <a:p>
                      <a:pPr algn="l" fontAlgn="ctr"/>
                      <a:endParaRPr lang="en-US" sz="700" b="0" i="0" u="none" strike="noStrike">
                        <a:effectLst/>
                        <a:latin typeface="Arial" panose="020B0604020202020204" pitchFamily="34" charset="0"/>
                      </a:endParaRPr>
                    </a:p>
                  </a:txBody>
                  <a:tcPr marL="7620" marR="7620" marT="7620" marB="0" anchor="ctr"/>
                </a:tc>
                <a:tc>
                  <a:txBody>
                    <a:bodyPr/>
                    <a:lstStyle/>
                    <a:p>
                      <a:pPr algn="l" fontAlgn="ctr"/>
                      <a:endParaRPr lang="en-US" sz="700" b="0" i="0" u="none" strike="noStrike">
                        <a:solidFill>
                          <a:srgbClr val="FF0000"/>
                        </a:solidFill>
                        <a:effectLst/>
                        <a:latin typeface="Arial" panose="020B0604020202020204" pitchFamily="34" charset="0"/>
                      </a:endParaRPr>
                    </a:p>
                  </a:txBody>
                  <a:tcPr marL="7620" marR="7620" marT="7620" marB="0" anchor="ctr"/>
                </a:tc>
                <a:tc>
                  <a:txBody>
                    <a:bodyPr/>
                    <a:lstStyle/>
                    <a:p>
                      <a:pPr algn="l" fontAlgn="ctr"/>
                      <a:endParaRPr lang="en-US" sz="700" b="0" i="0" u="none" strike="noStrike">
                        <a:solidFill>
                          <a:srgbClr val="FF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557753601"/>
                  </a:ext>
                </a:extLst>
              </a:tr>
              <a:tr h="263398">
                <a:tc>
                  <a:txBody>
                    <a:bodyPr/>
                    <a:lstStyle/>
                    <a:p>
                      <a:pPr algn="l" fontAlgn="ctr"/>
                      <a:r>
                        <a:rPr lang="en-US" sz="700" b="0" i="0" u="none" strike="noStrike">
                          <a:effectLst/>
                          <a:latin typeface="Arial" panose="020B0604020202020204" pitchFamily="34" charset="0"/>
                        </a:rPr>
                        <a:t>5.7 Costs of conferences/seminars</a:t>
                      </a:r>
                    </a:p>
                  </a:txBody>
                  <a:tcPr marL="7620" marR="7620" marT="7620" marB="0" anchor="ctr"/>
                </a:tc>
                <a:tc>
                  <a:txBody>
                    <a:bodyPr/>
                    <a:lstStyle/>
                    <a:p>
                      <a:pPr algn="ctr" fontAlgn="ctr"/>
                      <a:endParaRPr lang="en-US" sz="700" b="0" i="0" u="none" strike="noStrike">
                        <a:effectLst/>
                        <a:latin typeface="Arial" panose="020B0604020202020204" pitchFamily="34" charset="0"/>
                      </a:endParaRPr>
                    </a:p>
                  </a:txBody>
                  <a:tcPr marL="7620" marR="7620" marT="7620" marB="0" anchor="ctr"/>
                </a:tc>
                <a:tc>
                  <a:txBody>
                    <a:bodyPr/>
                    <a:lstStyle/>
                    <a:p>
                      <a:pPr algn="l" fontAlgn="ctr"/>
                      <a:endParaRPr lang="en-US" sz="700" b="0" i="0" u="none" strike="noStrike" dirty="0">
                        <a:effectLst/>
                        <a:latin typeface="Arial" panose="020B0604020202020204" pitchFamily="34" charset="0"/>
                      </a:endParaRPr>
                    </a:p>
                  </a:txBody>
                  <a:tcPr marL="7620" marR="7620" marT="7620" marB="0" anchor="ctr"/>
                </a:tc>
                <a:tc>
                  <a:txBody>
                    <a:bodyPr/>
                    <a:lstStyle/>
                    <a:p>
                      <a:pPr algn="l" fontAlgn="ctr"/>
                      <a:endParaRPr lang="en-US" sz="700" b="0" i="0" u="none" strike="noStrike">
                        <a:effectLst/>
                        <a:latin typeface="Arial" panose="020B0604020202020204" pitchFamily="34" charset="0"/>
                      </a:endParaRPr>
                    </a:p>
                  </a:txBody>
                  <a:tcPr marL="7620" marR="7620" marT="7620" marB="0" anchor="ctr"/>
                </a:tc>
                <a:tc>
                  <a:txBody>
                    <a:bodyPr/>
                    <a:lstStyle/>
                    <a:p>
                      <a:pPr algn="l" fontAlgn="ctr"/>
                      <a:endParaRPr lang="en-US" sz="700" b="0" i="0" u="none" strike="noStrike">
                        <a:effectLst/>
                        <a:latin typeface="Arial" panose="020B0604020202020204" pitchFamily="34" charset="0"/>
                      </a:endParaRPr>
                    </a:p>
                  </a:txBody>
                  <a:tcPr marL="7620" marR="7620" marT="7620" marB="0" anchor="ctr"/>
                </a:tc>
                <a:tc>
                  <a:txBody>
                    <a:bodyPr/>
                    <a:lstStyle/>
                    <a:p>
                      <a:pPr algn="l" fontAlgn="ctr"/>
                      <a:endParaRPr lang="en-US" sz="700" b="0" i="0" u="none" strike="noStrike">
                        <a:solidFill>
                          <a:srgbClr val="FF0000"/>
                        </a:solidFill>
                        <a:effectLst/>
                        <a:latin typeface="Arial" panose="020B0604020202020204" pitchFamily="34" charset="0"/>
                      </a:endParaRPr>
                    </a:p>
                  </a:txBody>
                  <a:tcPr marL="7620" marR="7620" marT="7620" marB="0" anchor="ctr"/>
                </a:tc>
                <a:tc>
                  <a:txBody>
                    <a:bodyPr/>
                    <a:lstStyle/>
                    <a:p>
                      <a:pPr algn="l" fontAlgn="ctr"/>
                      <a:endParaRPr lang="en-US" sz="700" b="0" i="0" u="none" strike="noStrike">
                        <a:solidFill>
                          <a:srgbClr val="FF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3496496840"/>
                  </a:ext>
                </a:extLst>
              </a:tr>
              <a:tr h="413349">
                <a:tc>
                  <a:txBody>
                    <a:bodyPr/>
                    <a:lstStyle/>
                    <a:p>
                      <a:pPr algn="l" fontAlgn="ctr"/>
                      <a:r>
                        <a:rPr lang="en-US" sz="700" b="0" i="0" u="none" strike="noStrike">
                          <a:solidFill>
                            <a:srgbClr val="FF0000"/>
                          </a:solidFill>
                          <a:effectLst/>
                          <a:latin typeface="Arial" panose="020B0604020202020204" pitchFamily="34" charset="0"/>
                        </a:rPr>
                        <a:t>Organisation of 2-days workshop in Ohrid, rent of hall and equipment</a:t>
                      </a:r>
                    </a:p>
                  </a:txBody>
                  <a:tcPr marL="7620" marR="7620" marT="7620" marB="0" anchor="ctr"/>
                </a:tc>
                <a:tc>
                  <a:txBody>
                    <a:bodyPr/>
                    <a:lstStyle/>
                    <a:p>
                      <a:pPr algn="ctr" fontAlgn="ctr"/>
                      <a:r>
                        <a:rPr lang="en-US" sz="700" b="0" i="0" u="none" strike="noStrike">
                          <a:solidFill>
                            <a:srgbClr val="FF0000"/>
                          </a:solidFill>
                          <a:effectLst/>
                          <a:latin typeface="Arial" panose="020B0604020202020204" pitchFamily="34" charset="0"/>
                        </a:rPr>
                        <a:t>per day</a:t>
                      </a:r>
                    </a:p>
                  </a:txBody>
                  <a:tcPr marL="7620" marR="7620" marT="7620" marB="0" anchor="ctr"/>
                </a:tc>
                <a:tc>
                  <a:txBody>
                    <a:bodyPr/>
                    <a:lstStyle/>
                    <a:p>
                      <a:pPr algn="r" fontAlgn="ctr"/>
                      <a:r>
                        <a:rPr lang="en-US" sz="700" b="0" i="0" u="none" strike="noStrike">
                          <a:solidFill>
                            <a:srgbClr val="FF0000"/>
                          </a:solidFill>
                          <a:effectLst/>
                          <a:latin typeface="Arial" panose="020B0604020202020204" pitchFamily="34" charset="0"/>
                        </a:rPr>
                        <a:t>2</a:t>
                      </a:r>
                    </a:p>
                  </a:txBody>
                  <a:tcPr marL="7620" marR="7620" marT="7620" marB="0" anchor="ctr"/>
                </a:tc>
                <a:tc>
                  <a:txBody>
                    <a:bodyPr/>
                    <a:lstStyle/>
                    <a:p>
                      <a:pPr algn="r" fontAlgn="ctr"/>
                      <a:r>
                        <a:rPr lang="en-US" sz="700" b="0" i="0" u="none" strike="noStrike">
                          <a:solidFill>
                            <a:srgbClr val="FF0000"/>
                          </a:solidFill>
                          <a:effectLst/>
                          <a:latin typeface="Arial" panose="020B0604020202020204" pitchFamily="34" charset="0"/>
                        </a:rPr>
                        <a:t>150</a:t>
                      </a:r>
                    </a:p>
                  </a:txBody>
                  <a:tcPr marL="7620" marR="7620" marT="7620" marB="0" anchor="ctr"/>
                </a:tc>
                <a:tc>
                  <a:txBody>
                    <a:bodyPr/>
                    <a:lstStyle/>
                    <a:p>
                      <a:pPr algn="r" fontAlgn="ctr"/>
                      <a:r>
                        <a:rPr lang="en-US" sz="700" b="0" i="0" u="none" strike="noStrike">
                          <a:solidFill>
                            <a:srgbClr val="FF0000"/>
                          </a:solidFill>
                          <a:effectLst/>
                          <a:latin typeface="Arial" panose="020B0604020202020204" pitchFamily="34" charset="0"/>
                        </a:rPr>
                        <a:t>300.00</a:t>
                      </a:r>
                    </a:p>
                  </a:txBody>
                  <a:tcPr marL="7620" marR="7620" marT="7620" marB="0" anchor="ctr"/>
                </a:tc>
                <a:tc>
                  <a:txBody>
                    <a:bodyPr/>
                    <a:lstStyle/>
                    <a:p>
                      <a:pPr algn="l" fontAlgn="ctr"/>
                      <a:r>
                        <a:rPr lang="en-US" sz="700" b="0" i="0" u="none" strike="noStrike">
                          <a:solidFill>
                            <a:srgbClr val="FF0000"/>
                          </a:solidFill>
                          <a:effectLst/>
                          <a:latin typeface="Arial" panose="020B0604020202020204" pitchFamily="34" charset="0"/>
                        </a:rPr>
                        <a:t>Activity A.1.2</a:t>
                      </a:r>
                      <a:br>
                        <a:rPr lang="en-US" sz="700" b="0" i="0" u="none" strike="noStrike">
                          <a:solidFill>
                            <a:srgbClr val="FF0000"/>
                          </a:solidFill>
                          <a:effectLst/>
                          <a:latin typeface="Arial" panose="020B0604020202020204" pitchFamily="34" charset="0"/>
                        </a:rPr>
                      </a:br>
                      <a:r>
                        <a:rPr lang="en-US" sz="700" b="0" i="0" u="none" strike="noStrike">
                          <a:solidFill>
                            <a:srgbClr val="FF0000"/>
                          </a:solidFill>
                          <a:effectLst/>
                          <a:latin typeface="Arial" panose="020B0604020202020204" pitchFamily="34" charset="0"/>
                        </a:rPr>
                        <a:t>The budget line will cover costs for venue and equipment for 2-days workshop organized in Ohrid that will gather 20 participants.</a:t>
                      </a:r>
                    </a:p>
                  </a:txBody>
                  <a:tcPr marL="7620" marR="7620" marT="7620" marB="0" anchor="ctr"/>
                </a:tc>
                <a:tc>
                  <a:txBody>
                    <a:bodyPr/>
                    <a:lstStyle/>
                    <a:p>
                      <a:pPr algn="l" fontAlgn="ctr"/>
                      <a:r>
                        <a:rPr lang="en-US" sz="700" b="0" i="0" u="none" strike="noStrike">
                          <a:solidFill>
                            <a:srgbClr val="FF0000"/>
                          </a:solidFill>
                          <a:effectLst/>
                          <a:latin typeface="Arial" panose="020B0604020202020204" pitchFamily="34" charset="0"/>
                        </a:rPr>
                        <a:t>The unit value is determined on the basis of inflation adjusted historical rates and actual market prices as provided in unbinding market offers. </a:t>
                      </a:r>
                    </a:p>
                  </a:txBody>
                  <a:tcPr marL="7620" marR="7620" marT="7620" marB="0" anchor="ctr"/>
                </a:tc>
                <a:extLst>
                  <a:ext uri="{0D108BD9-81ED-4DB2-BD59-A6C34878D82A}">
                    <a16:rowId xmlns:a16="http://schemas.microsoft.com/office/drawing/2014/main" val="208972706"/>
                  </a:ext>
                </a:extLst>
              </a:tr>
              <a:tr h="311825">
                <a:tc>
                  <a:txBody>
                    <a:bodyPr/>
                    <a:lstStyle/>
                    <a:p>
                      <a:pPr algn="l" fontAlgn="ctr"/>
                      <a:r>
                        <a:rPr lang="en-US" sz="700" b="0" i="0" u="none" strike="noStrike">
                          <a:solidFill>
                            <a:srgbClr val="FF0000"/>
                          </a:solidFill>
                          <a:effectLst/>
                          <a:latin typeface="Arial" panose="020B0604020202020204" pitchFamily="34" charset="0"/>
                        </a:rPr>
                        <a:t>Lunch and coffe breaks for 20 participants</a:t>
                      </a:r>
                    </a:p>
                  </a:txBody>
                  <a:tcPr marL="7620" marR="7620" marT="7620" marB="0" anchor="ctr"/>
                </a:tc>
                <a:tc>
                  <a:txBody>
                    <a:bodyPr/>
                    <a:lstStyle/>
                    <a:p>
                      <a:pPr algn="ctr" fontAlgn="ctr"/>
                      <a:r>
                        <a:rPr lang="en-US" sz="700" b="0" i="0" u="none" strike="noStrike">
                          <a:solidFill>
                            <a:srgbClr val="FF0000"/>
                          </a:solidFill>
                          <a:effectLst/>
                          <a:latin typeface="Arial" panose="020B0604020202020204" pitchFamily="34" charset="0"/>
                        </a:rPr>
                        <a:t>per person</a:t>
                      </a:r>
                    </a:p>
                  </a:txBody>
                  <a:tcPr marL="7620" marR="7620" marT="7620" marB="0" anchor="ctr"/>
                </a:tc>
                <a:tc>
                  <a:txBody>
                    <a:bodyPr/>
                    <a:lstStyle/>
                    <a:p>
                      <a:pPr algn="r" fontAlgn="ctr"/>
                      <a:r>
                        <a:rPr lang="en-US" sz="700" b="0" i="0" u="none" strike="noStrike">
                          <a:solidFill>
                            <a:srgbClr val="FF0000"/>
                          </a:solidFill>
                          <a:effectLst/>
                          <a:latin typeface="Arial" panose="020B0604020202020204" pitchFamily="34" charset="0"/>
                        </a:rPr>
                        <a:t>40</a:t>
                      </a:r>
                    </a:p>
                  </a:txBody>
                  <a:tcPr marL="7620" marR="7620" marT="7620" marB="0" anchor="ctr"/>
                </a:tc>
                <a:tc>
                  <a:txBody>
                    <a:bodyPr/>
                    <a:lstStyle/>
                    <a:p>
                      <a:pPr algn="r" fontAlgn="ctr"/>
                      <a:r>
                        <a:rPr lang="en-US" sz="700" b="0" i="0" u="none" strike="noStrike">
                          <a:solidFill>
                            <a:srgbClr val="FF0000"/>
                          </a:solidFill>
                          <a:effectLst/>
                          <a:latin typeface="Arial" panose="020B0604020202020204" pitchFamily="34" charset="0"/>
                        </a:rPr>
                        <a:t>20</a:t>
                      </a:r>
                    </a:p>
                  </a:txBody>
                  <a:tcPr marL="7620" marR="7620" marT="7620" marB="0" anchor="ctr"/>
                </a:tc>
                <a:tc>
                  <a:txBody>
                    <a:bodyPr/>
                    <a:lstStyle/>
                    <a:p>
                      <a:pPr algn="r" fontAlgn="ctr"/>
                      <a:r>
                        <a:rPr lang="en-US" sz="700" b="0" i="0" u="none" strike="noStrike">
                          <a:solidFill>
                            <a:srgbClr val="FF0000"/>
                          </a:solidFill>
                          <a:effectLst/>
                          <a:latin typeface="Arial" panose="020B0604020202020204" pitchFamily="34" charset="0"/>
                        </a:rPr>
                        <a:t>800.00</a:t>
                      </a:r>
                    </a:p>
                  </a:txBody>
                  <a:tcPr marL="7620" marR="7620" marT="7620" marB="0" anchor="ctr"/>
                </a:tc>
                <a:tc>
                  <a:txBody>
                    <a:bodyPr/>
                    <a:lstStyle/>
                    <a:p>
                      <a:pPr algn="l" fontAlgn="ctr"/>
                      <a:r>
                        <a:rPr lang="en-US" sz="700" b="0" i="0" u="none" strike="noStrike">
                          <a:solidFill>
                            <a:srgbClr val="FF0000"/>
                          </a:solidFill>
                          <a:effectLst/>
                          <a:latin typeface="Arial" panose="020B0604020202020204" pitchFamily="34" charset="0"/>
                        </a:rPr>
                        <a:t>Activity A.1.2</a:t>
                      </a:r>
                      <a:br>
                        <a:rPr lang="en-US" sz="700" b="0" i="0" u="none" strike="noStrike">
                          <a:solidFill>
                            <a:srgbClr val="FF0000"/>
                          </a:solidFill>
                          <a:effectLst/>
                          <a:latin typeface="Arial" panose="020B0604020202020204" pitchFamily="34" charset="0"/>
                        </a:rPr>
                      </a:br>
                      <a:r>
                        <a:rPr lang="en-US" sz="700" b="0" i="0" u="none" strike="noStrike">
                          <a:solidFill>
                            <a:srgbClr val="FF0000"/>
                          </a:solidFill>
                          <a:effectLst/>
                          <a:latin typeface="Arial" panose="020B0604020202020204" pitchFamily="34" charset="0"/>
                        </a:rPr>
                        <a:t>The budget line will cover costs for lunch and coffee break for 20 participants on the workshop.</a:t>
                      </a:r>
                    </a:p>
                  </a:txBody>
                  <a:tcPr marL="7620" marR="7620" marT="7620" marB="0" anchor="ctr"/>
                </a:tc>
                <a:tc>
                  <a:txBody>
                    <a:bodyPr/>
                    <a:lstStyle/>
                    <a:p>
                      <a:pPr algn="l" fontAlgn="ctr"/>
                      <a:r>
                        <a:rPr lang="en-US" sz="700" b="0" i="0" u="none" strike="noStrike">
                          <a:solidFill>
                            <a:srgbClr val="FF0000"/>
                          </a:solidFill>
                          <a:effectLst/>
                          <a:latin typeface="Arial" panose="020B0604020202020204" pitchFamily="34" charset="0"/>
                        </a:rPr>
                        <a:t>The unit value is determined on the basis of inflation adjusted historical rates and actual market prices as provided in unbinding market offers.</a:t>
                      </a:r>
                    </a:p>
                  </a:txBody>
                  <a:tcPr marL="7620" marR="7620" marT="7620" marB="0" anchor="ctr"/>
                </a:tc>
                <a:extLst>
                  <a:ext uri="{0D108BD9-81ED-4DB2-BD59-A6C34878D82A}">
                    <a16:rowId xmlns:a16="http://schemas.microsoft.com/office/drawing/2014/main" val="1319079651"/>
                  </a:ext>
                </a:extLst>
              </a:tr>
              <a:tr h="326345">
                <a:tc>
                  <a:txBody>
                    <a:bodyPr/>
                    <a:lstStyle/>
                    <a:p>
                      <a:pPr algn="l" fontAlgn="ctr"/>
                      <a:r>
                        <a:rPr lang="en-US" sz="700" b="0" i="0" u="none" strike="noStrike">
                          <a:effectLst/>
                          <a:latin typeface="Arial" panose="020B0604020202020204" pitchFamily="34" charset="0"/>
                        </a:rPr>
                        <a:t>5.8. Visibility actions</a:t>
                      </a:r>
                    </a:p>
                  </a:txBody>
                  <a:tcPr marL="7620" marR="7620" marT="7620" marB="0" anchor="ctr"/>
                </a:tc>
                <a:tc>
                  <a:txBody>
                    <a:bodyPr/>
                    <a:lstStyle/>
                    <a:p>
                      <a:pPr algn="ctr" fontAlgn="ctr"/>
                      <a:endParaRPr lang="en-US" sz="700" b="0" i="0" u="none" strike="noStrike">
                        <a:effectLst/>
                        <a:latin typeface="Arial" panose="020B0604020202020204" pitchFamily="34" charset="0"/>
                      </a:endParaRPr>
                    </a:p>
                  </a:txBody>
                  <a:tcPr marL="7620" marR="7620" marT="7620" marB="0" anchor="ctr"/>
                </a:tc>
                <a:tc>
                  <a:txBody>
                    <a:bodyPr/>
                    <a:lstStyle/>
                    <a:p>
                      <a:pPr algn="l" fontAlgn="ctr"/>
                      <a:endParaRPr lang="en-US" sz="700" b="0" i="0" u="none" strike="noStrike">
                        <a:effectLst/>
                        <a:latin typeface="Arial" panose="020B0604020202020204" pitchFamily="34" charset="0"/>
                      </a:endParaRPr>
                    </a:p>
                  </a:txBody>
                  <a:tcPr marL="7620" marR="7620" marT="7620" marB="0" anchor="ctr"/>
                </a:tc>
                <a:tc>
                  <a:txBody>
                    <a:bodyPr/>
                    <a:lstStyle/>
                    <a:p>
                      <a:pPr algn="l" fontAlgn="ctr"/>
                      <a:endParaRPr lang="en-US" sz="700" b="0" i="0" u="none" strike="noStrike">
                        <a:effectLst/>
                        <a:latin typeface="Arial" panose="020B0604020202020204" pitchFamily="34" charset="0"/>
                      </a:endParaRPr>
                    </a:p>
                  </a:txBody>
                  <a:tcPr marL="7620" marR="7620" marT="7620" marB="0" anchor="ctr"/>
                </a:tc>
                <a:tc>
                  <a:txBody>
                    <a:bodyPr/>
                    <a:lstStyle/>
                    <a:p>
                      <a:pPr algn="l" fontAlgn="ctr"/>
                      <a:endParaRPr lang="en-US" sz="700" b="0" i="0" u="none" strike="noStrike">
                        <a:effectLst/>
                        <a:latin typeface="Arial" panose="020B0604020202020204" pitchFamily="34" charset="0"/>
                      </a:endParaRPr>
                    </a:p>
                  </a:txBody>
                  <a:tcPr marL="7620" marR="7620" marT="7620" marB="0" anchor="ctr"/>
                </a:tc>
                <a:tc>
                  <a:txBody>
                    <a:bodyPr/>
                    <a:lstStyle/>
                    <a:p>
                      <a:pPr algn="l" fontAlgn="ctr"/>
                      <a:endParaRPr lang="en-US" sz="700" b="0" i="0" u="none" strike="noStrike">
                        <a:effectLst/>
                        <a:latin typeface="Arial" panose="020B0604020202020204" pitchFamily="34" charset="0"/>
                      </a:endParaRPr>
                    </a:p>
                  </a:txBody>
                  <a:tcPr marL="7620" marR="7620" marT="7620" marB="0" anchor="ctr"/>
                </a:tc>
                <a:tc>
                  <a:txBody>
                    <a:bodyPr/>
                    <a:lstStyle/>
                    <a:p>
                      <a:pPr algn="l" fontAlgn="ctr"/>
                      <a:endParaRPr lang="en-US" sz="700" b="0" i="0" u="none" strike="noStrike" dirty="0">
                        <a:effectLst/>
                        <a:latin typeface="Arial" panose="020B0604020202020204" pitchFamily="34" charset="0"/>
                      </a:endParaRPr>
                    </a:p>
                  </a:txBody>
                  <a:tcPr marL="7620" marR="7620" marT="7620" marB="0" anchor="ctr"/>
                </a:tc>
                <a:extLst>
                  <a:ext uri="{0D108BD9-81ED-4DB2-BD59-A6C34878D82A}">
                    <a16:rowId xmlns:a16="http://schemas.microsoft.com/office/drawing/2014/main" val="4007947146"/>
                  </a:ext>
                </a:extLst>
              </a:tr>
            </a:tbl>
          </a:graphicData>
        </a:graphic>
      </p:graphicFrame>
    </p:spTree>
    <p:extLst>
      <p:ext uri="{BB962C8B-B14F-4D97-AF65-F5344CB8AC3E}">
        <p14:creationId xmlns:p14="http://schemas.microsoft.com/office/powerpoint/2010/main" val="3023444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solidFill>
                  <a:srgbClr val="002060"/>
                </a:solidFill>
              </a:rPr>
              <a:t>Project budget and justification of the </a:t>
            </a:r>
            <a:r>
              <a:rPr lang="en-US" sz="3000" dirty="0" smtClean="0">
                <a:solidFill>
                  <a:srgbClr val="002060"/>
                </a:solidFill>
              </a:rPr>
              <a:t>budget, </a:t>
            </a:r>
            <a:r>
              <a:rPr lang="en-US" sz="3000" dirty="0">
                <a:solidFill>
                  <a:srgbClr val="002060"/>
                </a:solidFill>
              </a:rPr>
              <a:t>Example, BH 6 – Other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46934076"/>
              </p:ext>
            </p:extLst>
          </p:nvPr>
        </p:nvGraphicFramePr>
        <p:xfrm>
          <a:off x="179510" y="1600200"/>
          <a:ext cx="8712970" cy="1505502"/>
        </p:xfrm>
        <a:graphic>
          <a:graphicData uri="http://schemas.openxmlformats.org/drawingml/2006/table">
            <a:tbl>
              <a:tblPr firstRow="1" bandRow="1">
                <a:tableStyleId>{5C22544A-7EE6-4342-B048-85BDC9FD1C3A}</a:tableStyleId>
              </a:tblPr>
              <a:tblGrid>
                <a:gridCol w="1244710">
                  <a:extLst>
                    <a:ext uri="{9D8B030D-6E8A-4147-A177-3AD203B41FA5}">
                      <a16:colId xmlns:a16="http://schemas.microsoft.com/office/drawing/2014/main" val="1635660444"/>
                    </a:ext>
                  </a:extLst>
                </a:gridCol>
                <a:gridCol w="699508">
                  <a:extLst>
                    <a:ext uri="{9D8B030D-6E8A-4147-A177-3AD203B41FA5}">
                      <a16:colId xmlns:a16="http://schemas.microsoft.com/office/drawing/2014/main" val="4007895633"/>
                    </a:ext>
                  </a:extLst>
                </a:gridCol>
                <a:gridCol w="648072">
                  <a:extLst>
                    <a:ext uri="{9D8B030D-6E8A-4147-A177-3AD203B41FA5}">
                      <a16:colId xmlns:a16="http://schemas.microsoft.com/office/drawing/2014/main" val="3493484988"/>
                    </a:ext>
                  </a:extLst>
                </a:gridCol>
                <a:gridCol w="648072">
                  <a:extLst>
                    <a:ext uri="{9D8B030D-6E8A-4147-A177-3AD203B41FA5}">
                      <a16:colId xmlns:a16="http://schemas.microsoft.com/office/drawing/2014/main" val="3715551674"/>
                    </a:ext>
                  </a:extLst>
                </a:gridCol>
                <a:gridCol w="720080">
                  <a:extLst>
                    <a:ext uri="{9D8B030D-6E8A-4147-A177-3AD203B41FA5}">
                      <a16:colId xmlns:a16="http://schemas.microsoft.com/office/drawing/2014/main" val="3174910097"/>
                    </a:ext>
                  </a:extLst>
                </a:gridCol>
                <a:gridCol w="2520280">
                  <a:extLst>
                    <a:ext uri="{9D8B030D-6E8A-4147-A177-3AD203B41FA5}">
                      <a16:colId xmlns:a16="http://schemas.microsoft.com/office/drawing/2014/main" val="494947354"/>
                    </a:ext>
                  </a:extLst>
                </a:gridCol>
                <a:gridCol w="2232248">
                  <a:extLst>
                    <a:ext uri="{9D8B030D-6E8A-4147-A177-3AD203B41FA5}">
                      <a16:colId xmlns:a16="http://schemas.microsoft.com/office/drawing/2014/main" val="447730473"/>
                    </a:ext>
                  </a:extLst>
                </a:gridCol>
              </a:tblGrid>
              <a:tr h="257451">
                <a:tc rowSpan="2">
                  <a:txBody>
                    <a:bodyPr/>
                    <a:lstStyle/>
                    <a:p>
                      <a:pPr algn="ctr" fontAlgn="ctr"/>
                      <a:r>
                        <a:rPr lang="en-US" sz="800" b="1" i="0" u="none" strike="noStrike" dirty="0">
                          <a:effectLst/>
                          <a:latin typeface="Arial" panose="020B0604020202020204" pitchFamily="34" charset="0"/>
                        </a:rPr>
                        <a:t>Costs</a:t>
                      </a:r>
                    </a:p>
                  </a:txBody>
                  <a:tcPr marL="7620" marR="7620" marT="7620" marB="0" anchor="ctr"/>
                </a:tc>
                <a:tc rowSpan="2">
                  <a:txBody>
                    <a:bodyPr/>
                    <a:lstStyle/>
                    <a:p>
                      <a:pPr algn="ctr" fontAlgn="ctr"/>
                      <a:r>
                        <a:rPr lang="en-US" sz="800" b="1" i="0" u="none" strike="noStrike" dirty="0">
                          <a:effectLst/>
                          <a:latin typeface="Arial" panose="020B0604020202020204" pitchFamily="34" charset="0"/>
                        </a:rPr>
                        <a:t>Unit </a:t>
                      </a:r>
                    </a:p>
                  </a:txBody>
                  <a:tcPr marL="7620" marR="7620" marT="7620" marB="0" anchor="ctr"/>
                </a:tc>
                <a:tc rowSpan="2">
                  <a:txBody>
                    <a:bodyPr/>
                    <a:lstStyle/>
                    <a:p>
                      <a:pPr algn="ctr" fontAlgn="ctr"/>
                      <a:r>
                        <a:rPr lang="en-US" sz="800" b="1" i="0" u="none" strike="noStrike" dirty="0">
                          <a:effectLst/>
                          <a:latin typeface="Arial" panose="020B0604020202020204" pitchFamily="34" charset="0"/>
                        </a:rPr>
                        <a:t># of units</a:t>
                      </a:r>
                    </a:p>
                  </a:txBody>
                  <a:tcPr marL="7620" marR="7620" marT="7620" marB="0" anchor="ctr"/>
                </a:tc>
                <a:tc rowSpan="2">
                  <a:txBody>
                    <a:bodyPr/>
                    <a:lstStyle/>
                    <a:p>
                      <a:pPr algn="ctr" fontAlgn="ctr"/>
                      <a:r>
                        <a:rPr lang="en-US" sz="800" b="1" i="0" u="none" strike="noStrike">
                          <a:effectLst/>
                          <a:latin typeface="Arial" panose="020B0604020202020204" pitchFamily="34" charset="0"/>
                        </a:rPr>
                        <a:t>Unit value</a:t>
                      </a:r>
                      <a:br>
                        <a:rPr lang="en-US" sz="800" b="1" i="0" u="none" strike="noStrike">
                          <a:effectLst/>
                          <a:latin typeface="Arial" panose="020B0604020202020204" pitchFamily="34" charset="0"/>
                        </a:rPr>
                      </a:br>
                      <a:r>
                        <a:rPr lang="en-US" sz="800" b="1" i="0" u="none" strike="noStrike">
                          <a:effectLst/>
                          <a:latin typeface="Arial" panose="020B0604020202020204" pitchFamily="34" charset="0"/>
                        </a:rPr>
                        <a:t>(in EUR)</a:t>
                      </a:r>
                    </a:p>
                  </a:txBody>
                  <a:tcPr marL="7620" marR="7620" marT="7620" marB="0" anchor="ctr"/>
                </a:tc>
                <a:tc rowSpan="2">
                  <a:txBody>
                    <a:bodyPr/>
                    <a:lstStyle/>
                    <a:p>
                      <a:pPr algn="ctr" fontAlgn="ctr"/>
                      <a:r>
                        <a:rPr lang="en-US" sz="800" b="1" i="0" u="none" strike="noStrike">
                          <a:effectLst/>
                          <a:latin typeface="Arial" panose="020B0604020202020204" pitchFamily="34" charset="0"/>
                        </a:rPr>
                        <a:t>Total Cost</a:t>
                      </a:r>
                      <a:br>
                        <a:rPr lang="en-US" sz="800" b="1" i="0" u="none" strike="noStrike">
                          <a:effectLst/>
                          <a:latin typeface="Arial" panose="020B0604020202020204" pitchFamily="34" charset="0"/>
                        </a:rPr>
                      </a:br>
                      <a:r>
                        <a:rPr lang="en-US" sz="800" b="1" i="0" u="none" strike="noStrike">
                          <a:effectLst/>
                          <a:latin typeface="Arial" panose="020B0604020202020204" pitchFamily="34" charset="0"/>
                        </a:rPr>
                        <a:t>(in EUR)</a:t>
                      </a:r>
                    </a:p>
                  </a:txBody>
                  <a:tcPr marL="7620" marR="7620" marT="7620" marB="0" anchor="ctr"/>
                </a:tc>
                <a:tc>
                  <a:txBody>
                    <a:bodyPr/>
                    <a:lstStyle/>
                    <a:p>
                      <a:pPr algn="ctr" fontAlgn="ctr"/>
                      <a:r>
                        <a:rPr lang="en-US" sz="800" b="1" i="0" u="none" strike="noStrike" dirty="0">
                          <a:effectLst/>
                          <a:latin typeface="Arial" panose="020B0604020202020204" pitchFamily="34" charset="0"/>
                        </a:rPr>
                        <a:t>Clarification of the budget items</a:t>
                      </a:r>
                    </a:p>
                  </a:txBody>
                  <a:tcPr marL="7620" marR="7620" marT="7620" marB="0" anchor="ctr"/>
                </a:tc>
                <a:tc>
                  <a:txBody>
                    <a:bodyPr/>
                    <a:lstStyle/>
                    <a:p>
                      <a:pPr algn="ctr" fontAlgn="ctr"/>
                      <a:r>
                        <a:rPr lang="en-US" sz="800" b="1" i="0" u="none" strike="noStrike" dirty="0">
                          <a:effectLst/>
                          <a:latin typeface="Arial" panose="020B0604020202020204" pitchFamily="34" charset="0"/>
                        </a:rPr>
                        <a:t>Justification of the estimated costs</a:t>
                      </a:r>
                    </a:p>
                  </a:txBody>
                  <a:tcPr marL="7620" marR="7620" marT="7620" marB="0" anchor="ctr"/>
                </a:tc>
                <a:extLst>
                  <a:ext uri="{0D108BD9-81ED-4DB2-BD59-A6C34878D82A}">
                    <a16:rowId xmlns:a16="http://schemas.microsoft.com/office/drawing/2014/main" val="1430018905"/>
                  </a:ext>
                </a:extLst>
              </a:tr>
              <a:tr h="476276">
                <a:tc vMerge="1">
                  <a:txBody>
                    <a:bodyPr/>
                    <a:lstStyle/>
                    <a:p>
                      <a:pPr algn="ctr" fontAlgn="ctr"/>
                      <a:endParaRPr lang="en-US" sz="800" b="1" i="0" u="none" strike="noStrike" dirty="0">
                        <a:effectLst/>
                        <a:latin typeface="Arial" panose="020B0604020202020204" pitchFamily="34" charset="0"/>
                      </a:endParaRPr>
                    </a:p>
                  </a:txBody>
                  <a:tcPr marL="7620" marR="7620" marT="7620"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800" b="0" i="1" u="none" strike="noStrike">
                          <a:effectLst/>
                          <a:latin typeface="Arial" panose="020B0604020202020204" pitchFamily="34" charset="0"/>
                        </a:rPr>
                        <a:t>Provide a narrative clarification of each budget item demonstrating the necessity of the costs and how they relate to the project (e.g. through references to the activities and/or results in the Project Description).</a:t>
                      </a:r>
                    </a:p>
                  </a:txBody>
                  <a:tcPr marL="7620" marR="7620" marT="7620" marB="0" anchor="ctr"/>
                </a:tc>
                <a:tc>
                  <a:txBody>
                    <a:bodyPr/>
                    <a:lstStyle/>
                    <a:p>
                      <a:pPr algn="ctr" fontAlgn="ctr"/>
                      <a:r>
                        <a:rPr lang="en-US" sz="800" b="0" i="1" u="none" strike="noStrike" dirty="0">
                          <a:effectLst/>
                          <a:latin typeface="Arial" panose="020B0604020202020204" pitchFamily="34" charset="0"/>
                        </a:rPr>
                        <a:t>Provide a justification of the calculation of the estimated costs. </a:t>
                      </a:r>
                    </a:p>
                  </a:txBody>
                  <a:tcPr marL="7620" marR="7620" marT="7620" marB="0" anchor="ctr"/>
                </a:tc>
                <a:extLst>
                  <a:ext uri="{0D108BD9-81ED-4DB2-BD59-A6C34878D82A}">
                    <a16:rowId xmlns:a16="http://schemas.microsoft.com/office/drawing/2014/main" val="934937943"/>
                  </a:ext>
                </a:extLst>
              </a:tr>
              <a:tr h="257451">
                <a:tc>
                  <a:txBody>
                    <a:bodyPr/>
                    <a:lstStyle/>
                    <a:p>
                      <a:pPr algn="l" fontAlgn="ctr"/>
                      <a:r>
                        <a:rPr lang="en-US" sz="800" b="1" i="0" u="none" strike="noStrike" dirty="0">
                          <a:effectLst/>
                          <a:latin typeface="Arial" panose="020B0604020202020204" pitchFamily="34" charset="0"/>
                        </a:rPr>
                        <a:t>6. Other</a:t>
                      </a:r>
                    </a:p>
                  </a:txBody>
                  <a:tcPr marL="7620" marR="7620" marT="7620" marB="0" anchor="ctr"/>
                </a:tc>
                <a:tc>
                  <a:txBody>
                    <a:bodyPr/>
                    <a:lstStyle/>
                    <a:p>
                      <a:pPr algn="ctr" fontAlgn="ctr"/>
                      <a:endParaRPr lang="en-US" sz="800" b="0" i="1" u="none" strike="noStrike">
                        <a:effectLst/>
                        <a:latin typeface="Arial" panose="020B0604020202020204" pitchFamily="34" charset="0"/>
                      </a:endParaRPr>
                    </a:p>
                  </a:txBody>
                  <a:tcPr marL="7620" marR="7620" marT="7620" marB="0" anchor="ctr"/>
                </a:tc>
                <a:tc>
                  <a:txBody>
                    <a:bodyPr/>
                    <a:lstStyle/>
                    <a:p>
                      <a:pPr algn="l" fontAlgn="ctr"/>
                      <a:endParaRPr lang="en-US" sz="800" b="0" i="1" u="none" strike="noStrike">
                        <a:effectLst/>
                        <a:latin typeface="Arial" panose="020B0604020202020204" pitchFamily="34" charset="0"/>
                      </a:endParaRPr>
                    </a:p>
                  </a:txBody>
                  <a:tcPr marL="7620" marR="7620" marT="7620" marB="0" anchor="ctr"/>
                </a:tc>
                <a:tc>
                  <a:txBody>
                    <a:bodyPr/>
                    <a:lstStyle/>
                    <a:p>
                      <a:pPr algn="l" fontAlgn="ctr"/>
                      <a:endParaRPr lang="en-US" sz="800" b="0" i="1" u="none" strike="noStrike">
                        <a:effectLst/>
                        <a:latin typeface="Arial" panose="020B0604020202020204" pitchFamily="34" charset="0"/>
                      </a:endParaRPr>
                    </a:p>
                  </a:txBody>
                  <a:tcPr marL="7620" marR="7620" marT="7620" marB="0" anchor="ctr"/>
                </a:tc>
                <a:tc>
                  <a:txBody>
                    <a:bodyPr/>
                    <a:lstStyle/>
                    <a:p>
                      <a:pPr algn="l" fontAlgn="ctr"/>
                      <a:endParaRPr lang="en-US" sz="800" b="0" i="1" u="none" strike="noStrike">
                        <a:effectLst/>
                        <a:latin typeface="Arial" panose="020B0604020202020204" pitchFamily="34" charset="0"/>
                      </a:endParaRPr>
                    </a:p>
                  </a:txBody>
                  <a:tcPr marL="7620" marR="7620" marT="7620" marB="0" anchor="ctr"/>
                </a:tc>
                <a:tc>
                  <a:txBody>
                    <a:bodyPr/>
                    <a:lstStyle/>
                    <a:p>
                      <a:pPr algn="l" fontAlgn="ctr"/>
                      <a:endParaRPr lang="en-US" sz="800" b="0" i="1" u="none" strike="noStrike" dirty="0">
                        <a:effectLst/>
                        <a:latin typeface="Arial" panose="020B0604020202020204" pitchFamily="34" charset="0"/>
                      </a:endParaRPr>
                    </a:p>
                  </a:txBody>
                  <a:tcPr marL="7620" marR="7620" marT="7620" marB="0" anchor="ctr"/>
                </a:tc>
                <a:tc>
                  <a:txBody>
                    <a:bodyPr/>
                    <a:lstStyle/>
                    <a:p>
                      <a:pPr algn="l" fontAlgn="ctr"/>
                      <a:endParaRPr lang="en-US" sz="800" b="0" i="1" u="none" strike="noStrike">
                        <a:effectLst/>
                        <a:latin typeface="Arial" panose="020B0604020202020204" pitchFamily="34" charset="0"/>
                      </a:endParaRPr>
                    </a:p>
                  </a:txBody>
                  <a:tcPr marL="7620" marR="7620" marT="7620" marB="0" anchor="ctr"/>
                </a:tc>
                <a:extLst>
                  <a:ext uri="{0D108BD9-81ED-4DB2-BD59-A6C34878D82A}">
                    <a16:rowId xmlns:a16="http://schemas.microsoft.com/office/drawing/2014/main" val="1483518266"/>
                  </a:ext>
                </a:extLst>
              </a:tr>
              <a:tr h="476276">
                <a:tc>
                  <a:txBody>
                    <a:bodyPr/>
                    <a:lstStyle/>
                    <a:p>
                      <a:pPr algn="l" fontAlgn="ctr"/>
                      <a:r>
                        <a:rPr lang="en-US" sz="800" b="1" i="0" u="none" strike="noStrike">
                          <a:solidFill>
                            <a:srgbClr val="FF0000"/>
                          </a:solidFill>
                          <a:effectLst/>
                          <a:latin typeface="Arial" panose="020B0604020202020204" pitchFamily="34" charset="0"/>
                        </a:rPr>
                        <a:t>Expert for research and report</a:t>
                      </a:r>
                    </a:p>
                  </a:txBody>
                  <a:tcPr marL="7620" marR="7620" marT="7620" marB="0" anchor="ctr"/>
                </a:tc>
                <a:tc>
                  <a:txBody>
                    <a:bodyPr/>
                    <a:lstStyle/>
                    <a:p>
                      <a:pPr algn="ctr" fontAlgn="ctr"/>
                      <a:r>
                        <a:rPr lang="en-US" sz="800" b="0" i="0" u="none" strike="noStrike">
                          <a:solidFill>
                            <a:srgbClr val="FF0000"/>
                          </a:solidFill>
                          <a:effectLst/>
                          <a:latin typeface="Arial" panose="020B0604020202020204" pitchFamily="34" charset="0"/>
                        </a:rPr>
                        <a:t>per day</a:t>
                      </a:r>
                    </a:p>
                  </a:txBody>
                  <a:tcPr marL="7620" marR="7620" marT="7620" marB="0" anchor="ctr"/>
                </a:tc>
                <a:tc>
                  <a:txBody>
                    <a:bodyPr/>
                    <a:lstStyle/>
                    <a:p>
                      <a:pPr algn="r" fontAlgn="ctr"/>
                      <a:r>
                        <a:rPr lang="en-US" sz="800" b="0" i="0" u="none" strike="noStrike">
                          <a:solidFill>
                            <a:srgbClr val="FF0000"/>
                          </a:solidFill>
                          <a:effectLst/>
                          <a:latin typeface="Arial" panose="020B0604020202020204" pitchFamily="34" charset="0"/>
                        </a:rPr>
                        <a:t>4</a:t>
                      </a:r>
                    </a:p>
                  </a:txBody>
                  <a:tcPr marL="7620" marR="7620" marT="7620" marB="0" anchor="ctr"/>
                </a:tc>
                <a:tc>
                  <a:txBody>
                    <a:bodyPr/>
                    <a:lstStyle/>
                    <a:p>
                      <a:pPr algn="r" fontAlgn="ctr"/>
                      <a:r>
                        <a:rPr lang="en-US" sz="800" b="0" i="0" u="none" strike="noStrike" dirty="0">
                          <a:solidFill>
                            <a:srgbClr val="FF0000"/>
                          </a:solidFill>
                          <a:effectLst/>
                          <a:latin typeface="Arial" panose="020B0604020202020204" pitchFamily="34" charset="0"/>
                        </a:rPr>
                        <a:t>100</a:t>
                      </a:r>
                    </a:p>
                  </a:txBody>
                  <a:tcPr marL="7620" marR="7620" marT="7620" marB="0" anchor="ctr"/>
                </a:tc>
                <a:tc>
                  <a:txBody>
                    <a:bodyPr/>
                    <a:lstStyle/>
                    <a:p>
                      <a:pPr algn="r" fontAlgn="ctr"/>
                      <a:r>
                        <a:rPr lang="en-US" sz="800" b="0" i="0" u="none" strike="noStrike">
                          <a:solidFill>
                            <a:srgbClr val="FF0000"/>
                          </a:solidFill>
                          <a:effectLst/>
                          <a:latin typeface="Arial" panose="020B0604020202020204" pitchFamily="34" charset="0"/>
                        </a:rPr>
                        <a:t>400.00</a:t>
                      </a:r>
                    </a:p>
                  </a:txBody>
                  <a:tcPr marL="7620" marR="7620" marT="7620" marB="0" anchor="ctr"/>
                </a:tc>
                <a:tc>
                  <a:txBody>
                    <a:bodyPr/>
                    <a:lstStyle/>
                    <a:p>
                      <a:pPr algn="l" fontAlgn="ctr"/>
                      <a:r>
                        <a:rPr lang="en-US" sz="800" b="0" i="0" u="none" strike="noStrike" dirty="0" smtClean="0">
                          <a:solidFill>
                            <a:srgbClr val="FF0000"/>
                          </a:solidFill>
                          <a:effectLst/>
                          <a:latin typeface="Arial" panose="020B0604020202020204" pitchFamily="34" charset="0"/>
                        </a:rPr>
                        <a:t>Activity A.3.2</a:t>
                      </a:r>
                      <a:r>
                        <a:rPr lang="en-US" sz="800" b="0" i="0" u="none" strike="noStrike" dirty="0">
                          <a:solidFill>
                            <a:srgbClr val="FF0000"/>
                          </a:solidFill>
                          <a:effectLst/>
                          <a:latin typeface="Arial" panose="020B0604020202020204" pitchFamily="34" charset="0"/>
                        </a:rPr>
                        <a:t>.</a:t>
                      </a:r>
                      <a:br>
                        <a:rPr lang="en-US" sz="800" b="0" i="0" u="none" strike="noStrike" dirty="0">
                          <a:solidFill>
                            <a:srgbClr val="FF0000"/>
                          </a:solidFill>
                          <a:effectLst/>
                          <a:latin typeface="Arial" panose="020B0604020202020204" pitchFamily="34" charset="0"/>
                        </a:rPr>
                      </a:br>
                      <a:r>
                        <a:rPr lang="en-US" sz="800" b="0" i="0" u="none" strike="noStrike" dirty="0">
                          <a:solidFill>
                            <a:srgbClr val="FF0000"/>
                          </a:solidFill>
                          <a:effectLst/>
                          <a:latin typeface="Arial" panose="020B0604020202020204" pitchFamily="34" charset="0"/>
                        </a:rPr>
                        <a:t>This budget line will cover engagement of external </a:t>
                      </a:r>
                      <a:r>
                        <a:rPr lang="en-US" sz="800" b="0" i="0" u="none" strike="noStrike" dirty="0" smtClean="0">
                          <a:solidFill>
                            <a:srgbClr val="FF0000"/>
                          </a:solidFill>
                          <a:effectLst/>
                          <a:latin typeface="Arial" panose="020B0604020202020204" pitchFamily="34" charset="0"/>
                        </a:rPr>
                        <a:t>expert </a:t>
                      </a:r>
                      <a:r>
                        <a:rPr lang="en-US" sz="800" b="0" i="0" u="none" strike="noStrike" dirty="0">
                          <a:solidFill>
                            <a:srgbClr val="FF0000"/>
                          </a:solidFill>
                          <a:effectLst/>
                          <a:latin typeface="Arial" panose="020B0604020202020204" pitchFamily="34" charset="0"/>
                        </a:rPr>
                        <a:t>that will summarize the key findings of the research in a brief report.</a:t>
                      </a:r>
                    </a:p>
                  </a:txBody>
                  <a:tcPr marL="7620" marR="7620" marT="7620" marB="0" anchor="ctr"/>
                </a:tc>
                <a:tc>
                  <a:txBody>
                    <a:bodyPr/>
                    <a:lstStyle/>
                    <a:p>
                      <a:pPr algn="l" fontAlgn="ctr"/>
                      <a:r>
                        <a:rPr lang="en-US" sz="800" b="0" i="0" u="none" strike="noStrike" dirty="0">
                          <a:solidFill>
                            <a:srgbClr val="FF0000"/>
                          </a:solidFill>
                          <a:effectLst/>
                          <a:latin typeface="Arial" panose="020B0604020202020204" pitchFamily="34" charset="0"/>
                        </a:rPr>
                        <a:t>The unit value is determined on the basis of historical records and average fees of local experts.</a:t>
                      </a:r>
                    </a:p>
                  </a:txBody>
                  <a:tcPr marL="7620" marR="7620" marT="7620" marB="0" anchor="ctr"/>
                </a:tc>
                <a:extLst>
                  <a:ext uri="{0D108BD9-81ED-4DB2-BD59-A6C34878D82A}">
                    <a16:rowId xmlns:a16="http://schemas.microsoft.com/office/drawing/2014/main" val="973390742"/>
                  </a:ext>
                </a:extLst>
              </a:tr>
            </a:tbl>
          </a:graphicData>
        </a:graphic>
      </p:graphicFrame>
    </p:spTree>
    <p:extLst>
      <p:ext uri="{BB962C8B-B14F-4D97-AF65-F5344CB8AC3E}">
        <p14:creationId xmlns:p14="http://schemas.microsoft.com/office/powerpoint/2010/main" val="6839222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solidFill>
                  <a:srgbClr val="002060"/>
                </a:solidFill>
              </a:rPr>
              <a:t>Points of check for budget conformity with general rules applicable to </a:t>
            </a:r>
            <a:r>
              <a:rPr lang="en-US" sz="3000" dirty="0" smtClean="0">
                <a:solidFill>
                  <a:srgbClr val="002060"/>
                </a:solidFill>
              </a:rPr>
              <a:t>BH 5/6 </a:t>
            </a:r>
            <a:r>
              <a:rPr lang="en-US" sz="3000" dirty="0">
                <a:solidFill>
                  <a:srgbClr val="002060"/>
                </a:solidFill>
              </a:rPr>
              <a:t>– Other Costs, Services </a:t>
            </a:r>
            <a:r>
              <a:rPr lang="en-US" sz="3000" dirty="0" smtClean="0">
                <a:solidFill>
                  <a:srgbClr val="002060"/>
                </a:solidFill>
              </a:rPr>
              <a:t>&amp; Other</a:t>
            </a:r>
            <a:endParaRPr lang="en-US" sz="3000" dirty="0">
              <a:solidFill>
                <a:srgbClr val="002060"/>
              </a:solidFill>
            </a:endParaRPr>
          </a:p>
        </p:txBody>
      </p:sp>
      <p:sp>
        <p:nvSpPr>
          <p:cNvPr id="3" name="Content Placeholder 2"/>
          <p:cNvSpPr>
            <a:spLocks noGrp="1"/>
          </p:cNvSpPr>
          <p:nvPr>
            <p:ph idx="1"/>
          </p:nvPr>
        </p:nvSpPr>
        <p:spPr>
          <a:xfrm>
            <a:off x="457200" y="1600200"/>
            <a:ext cx="8686800" cy="4525963"/>
          </a:xfrm>
        </p:spPr>
        <p:txBody>
          <a:bodyPr>
            <a:normAutofit/>
          </a:bodyPr>
          <a:lstStyle/>
          <a:p>
            <a:pPr lvl="0">
              <a:spcBef>
                <a:spcPts val="600"/>
              </a:spcBef>
              <a:spcAft>
                <a:spcPts val="600"/>
              </a:spcAft>
            </a:pPr>
            <a:r>
              <a:rPr lang="en-GB" sz="1800" dirty="0" smtClean="0">
                <a:solidFill>
                  <a:srgbClr val="002060"/>
                </a:solidFill>
              </a:rPr>
              <a:t>Proper </a:t>
            </a:r>
            <a:r>
              <a:rPr lang="en-GB" sz="1800" dirty="0">
                <a:solidFill>
                  <a:srgbClr val="002060"/>
                </a:solidFill>
              </a:rPr>
              <a:t>definition of the number of units and unit value for each item is </a:t>
            </a:r>
            <a:r>
              <a:rPr lang="en-GB" sz="1800" dirty="0" smtClean="0">
                <a:solidFill>
                  <a:srgbClr val="002060"/>
                </a:solidFill>
              </a:rPr>
              <a:t>essential</a:t>
            </a:r>
            <a:endParaRPr lang="en-US" sz="1800" dirty="0">
              <a:solidFill>
                <a:srgbClr val="002060"/>
              </a:solidFill>
            </a:endParaRPr>
          </a:p>
          <a:p>
            <a:pPr lvl="0">
              <a:spcBef>
                <a:spcPts val="600"/>
              </a:spcBef>
              <a:spcAft>
                <a:spcPts val="600"/>
              </a:spcAft>
            </a:pPr>
            <a:r>
              <a:rPr lang="en-GB" sz="1800" dirty="0">
                <a:solidFill>
                  <a:srgbClr val="002060"/>
                </a:solidFill>
              </a:rPr>
              <a:t>Avoid </a:t>
            </a:r>
            <a:r>
              <a:rPr lang="en-GB" sz="1800" dirty="0" smtClean="0">
                <a:solidFill>
                  <a:srgbClr val="002060"/>
                </a:solidFill>
              </a:rPr>
              <a:t>global </a:t>
            </a:r>
            <a:r>
              <a:rPr lang="en-GB" sz="1800" dirty="0">
                <a:solidFill>
                  <a:srgbClr val="002060"/>
                </a:solidFill>
              </a:rPr>
              <a:t>amounts or lump </a:t>
            </a:r>
            <a:r>
              <a:rPr lang="en-GB" sz="1800" dirty="0" smtClean="0">
                <a:solidFill>
                  <a:srgbClr val="002060"/>
                </a:solidFill>
              </a:rPr>
              <a:t>sums</a:t>
            </a:r>
          </a:p>
          <a:p>
            <a:pPr lvl="0">
              <a:spcBef>
                <a:spcPts val="600"/>
              </a:spcBef>
              <a:spcAft>
                <a:spcPts val="600"/>
              </a:spcAft>
            </a:pPr>
            <a:r>
              <a:rPr lang="en-US" sz="1800" dirty="0">
                <a:solidFill>
                  <a:srgbClr val="002060"/>
                </a:solidFill>
              </a:rPr>
              <a:t>Number of units for different costs/services should be reasonable and comply with the activities </a:t>
            </a:r>
            <a:r>
              <a:rPr lang="en-US" sz="1800" dirty="0" smtClean="0">
                <a:solidFill>
                  <a:srgbClr val="002060"/>
                </a:solidFill>
              </a:rPr>
              <a:t>proposed</a:t>
            </a:r>
          </a:p>
          <a:p>
            <a:pPr lvl="0">
              <a:spcBef>
                <a:spcPts val="600"/>
              </a:spcBef>
              <a:spcAft>
                <a:spcPts val="600"/>
              </a:spcAft>
            </a:pPr>
            <a:r>
              <a:rPr lang="en-US" sz="1800" dirty="0" smtClean="0">
                <a:solidFill>
                  <a:srgbClr val="002060"/>
                </a:solidFill>
              </a:rPr>
              <a:t>Ensure </a:t>
            </a:r>
            <a:r>
              <a:rPr lang="en-US" sz="1800" dirty="0">
                <a:solidFill>
                  <a:srgbClr val="002060"/>
                </a:solidFill>
              </a:rPr>
              <a:t>that unit prices foreseen under unit values are reasonable and in line with market prices</a:t>
            </a:r>
            <a:endParaRPr lang="en-GB" sz="1800" dirty="0" smtClean="0">
              <a:solidFill>
                <a:srgbClr val="002060"/>
              </a:solidFill>
            </a:endParaRPr>
          </a:p>
          <a:p>
            <a:pPr lvl="0">
              <a:spcBef>
                <a:spcPts val="600"/>
              </a:spcBef>
              <a:spcAft>
                <a:spcPts val="600"/>
              </a:spcAft>
            </a:pPr>
            <a:r>
              <a:rPr lang="en-GB" sz="1800" dirty="0" smtClean="0">
                <a:solidFill>
                  <a:srgbClr val="002060"/>
                </a:solidFill>
              </a:rPr>
              <a:t>Provide </a:t>
            </a:r>
            <a:r>
              <a:rPr lang="en-GB" sz="1800" dirty="0">
                <a:solidFill>
                  <a:srgbClr val="002060"/>
                </a:solidFill>
              </a:rPr>
              <a:t>sufficiently detailed descriptions and breakdowns of all items into their main </a:t>
            </a:r>
            <a:r>
              <a:rPr lang="en-GB" sz="1800" dirty="0" smtClean="0">
                <a:solidFill>
                  <a:srgbClr val="002060"/>
                </a:solidFill>
              </a:rPr>
              <a:t>components</a:t>
            </a:r>
            <a:endParaRPr lang="en-US" sz="1800" dirty="0">
              <a:solidFill>
                <a:srgbClr val="002060"/>
              </a:solidFill>
            </a:endParaRPr>
          </a:p>
          <a:p>
            <a:pPr lvl="0">
              <a:spcBef>
                <a:spcPts val="600"/>
              </a:spcBef>
              <a:spcAft>
                <a:spcPts val="600"/>
              </a:spcAft>
            </a:pPr>
            <a:r>
              <a:rPr lang="en-GB" sz="1800" dirty="0">
                <a:solidFill>
                  <a:srgbClr val="002060"/>
                </a:solidFill>
              </a:rPr>
              <a:t>Offer adequate justification, explaining how the costs for each budget line were </a:t>
            </a:r>
            <a:r>
              <a:rPr lang="en-GB" sz="1800" dirty="0" smtClean="0">
                <a:solidFill>
                  <a:srgbClr val="002060"/>
                </a:solidFill>
              </a:rPr>
              <a:t>determined</a:t>
            </a:r>
            <a:endParaRPr lang="en-US" sz="1800" dirty="0">
              <a:solidFill>
                <a:srgbClr val="002060"/>
              </a:solidFill>
            </a:endParaRPr>
          </a:p>
        </p:txBody>
      </p:sp>
    </p:spTree>
    <p:extLst>
      <p:ext uri="{BB962C8B-B14F-4D97-AF65-F5344CB8AC3E}">
        <p14:creationId xmlns:p14="http://schemas.microsoft.com/office/powerpoint/2010/main" val="18895055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solidFill>
                  <a:srgbClr val="002060"/>
                </a:solidFill>
              </a:rPr>
              <a:t>Indirect Costs</a:t>
            </a:r>
            <a:endParaRPr lang="en-US" sz="3000" dirty="0">
              <a:solidFill>
                <a:srgbClr val="002060"/>
              </a:solidFill>
            </a:endParaRPr>
          </a:p>
        </p:txBody>
      </p:sp>
      <p:sp>
        <p:nvSpPr>
          <p:cNvPr id="3" name="Content Placeholder 2"/>
          <p:cNvSpPr>
            <a:spLocks noGrp="1"/>
          </p:cNvSpPr>
          <p:nvPr>
            <p:ph idx="1"/>
          </p:nvPr>
        </p:nvSpPr>
        <p:spPr>
          <a:xfrm>
            <a:off x="457200" y="1600200"/>
            <a:ext cx="8686800" cy="4525963"/>
          </a:xfrm>
        </p:spPr>
        <p:txBody>
          <a:bodyPr>
            <a:noAutofit/>
          </a:bodyPr>
          <a:lstStyle/>
          <a:p>
            <a:pPr>
              <a:spcBef>
                <a:spcPts val="600"/>
              </a:spcBef>
            </a:pPr>
            <a:r>
              <a:rPr lang="en-US" sz="1800" dirty="0">
                <a:solidFill>
                  <a:srgbClr val="002060"/>
                </a:solidFill>
              </a:rPr>
              <a:t>Indirect costs should not encompass any eligible direct costs already accounted for under other budget </a:t>
            </a:r>
            <a:r>
              <a:rPr lang="en-US" sz="1800" dirty="0" smtClean="0">
                <a:solidFill>
                  <a:srgbClr val="002060"/>
                </a:solidFill>
              </a:rPr>
              <a:t>headings - remain </a:t>
            </a:r>
            <a:r>
              <a:rPr lang="en-US" sz="1800" dirty="0">
                <a:solidFill>
                  <a:srgbClr val="002060"/>
                </a:solidFill>
              </a:rPr>
              <a:t>distinct from direct costs and should not overlap or duplicate expenses already covered under specific budget </a:t>
            </a:r>
            <a:r>
              <a:rPr lang="en-US" sz="1800" dirty="0" smtClean="0">
                <a:solidFill>
                  <a:srgbClr val="002060"/>
                </a:solidFill>
              </a:rPr>
              <a:t>items</a:t>
            </a:r>
            <a:endParaRPr lang="en-US" sz="1800" dirty="0">
              <a:solidFill>
                <a:srgbClr val="002060"/>
              </a:solidFill>
            </a:endParaRPr>
          </a:p>
          <a:p>
            <a:pPr>
              <a:spcBef>
                <a:spcPts val="600"/>
              </a:spcBef>
            </a:pPr>
            <a:r>
              <a:rPr lang="en-US" sz="1800" dirty="0" smtClean="0">
                <a:solidFill>
                  <a:srgbClr val="002060"/>
                </a:solidFill>
              </a:rPr>
              <a:t>Pertain to </a:t>
            </a:r>
            <a:r>
              <a:rPr lang="en-US" sz="1800" dirty="0">
                <a:solidFill>
                  <a:srgbClr val="002060"/>
                </a:solidFill>
              </a:rPr>
              <a:t>expenses that cannot be directly attributed to a particular project but are </a:t>
            </a:r>
            <a:r>
              <a:rPr lang="en-US" sz="1800" dirty="0" smtClean="0">
                <a:solidFill>
                  <a:srgbClr val="002060"/>
                </a:solidFill>
              </a:rPr>
              <a:t>essential </a:t>
            </a:r>
            <a:r>
              <a:rPr lang="en-US" sz="1800" dirty="0">
                <a:solidFill>
                  <a:srgbClr val="002060"/>
                </a:solidFill>
              </a:rPr>
              <a:t>for </a:t>
            </a:r>
            <a:r>
              <a:rPr lang="en-US" sz="1800" dirty="0" smtClean="0">
                <a:solidFill>
                  <a:srgbClr val="002060"/>
                </a:solidFill>
              </a:rPr>
              <a:t>the </a:t>
            </a:r>
            <a:r>
              <a:rPr lang="en-US" sz="1800" dirty="0">
                <a:solidFill>
                  <a:srgbClr val="002060"/>
                </a:solidFill>
              </a:rPr>
              <a:t>overall operations and activities of the </a:t>
            </a:r>
            <a:r>
              <a:rPr lang="en-US" sz="1800" dirty="0" smtClean="0">
                <a:solidFill>
                  <a:srgbClr val="002060"/>
                </a:solidFill>
              </a:rPr>
              <a:t>organization</a:t>
            </a:r>
          </a:p>
          <a:p>
            <a:pPr>
              <a:spcBef>
                <a:spcPts val="600"/>
              </a:spcBef>
            </a:pPr>
            <a:r>
              <a:rPr lang="en-US" sz="1800" dirty="0" smtClean="0">
                <a:solidFill>
                  <a:srgbClr val="002060"/>
                </a:solidFill>
              </a:rPr>
              <a:t>Encompass administrative</a:t>
            </a:r>
            <a:r>
              <a:rPr lang="en-US" sz="1800" dirty="0">
                <a:solidFill>
                  <a:srgbClr val="002060"/>
                </a:solidFill>
              </a:rPr>
              <a:t>, technical, and logistical </a:t>
            </a:r>
            <a:r>
              <a:rPr lang="en-US" sz="1800" dirty="0" smtClean="0">
                <a:solidFill>
                  <a:srgbClr val="002060"/>
                </a:solidFill>
              </a:rPr>
              <a:t>expenditures that, cannot </a:t>
            </a:r>
            <a:r>
              <a:rPr lang="en-US" sz="1800" dirty="0">
                <a:solidFill>
                  <a:srgbClr val="002060"/>
                </a:solidFill>
              </a:rPr>
              <a:t>be entirely allocated </a:t>
            </a:r>
            <a:r>
              <a:rPr lang="en-US" sz="1800" dirty="0" smtClean="0">
                <a:solidFill>
                  <a:srgbClr val="002060"/>
                </a:solidFill>
              </a:rPr>
              <a:t>to the project activities</a:t>
            </a:r>
          </a:p>
          <a:p>
            <a:pPr>
              <a:spcBef>
                <a:spcPts val="600"/>
              </a:spcBef>
            </a:pPr>
            <a:r>
              <a:rPr lang="en-US" sz="1800" dirty="0" smtClean="0">
                <a:solidFill>
                  <a:srgbClr val="002060"/>
                </a:solidFill>
              </a:rPr>
              <a:t>The allocation </a:t>
            </a:r>
            <a:r>
              <a:rPr lang="en-US" sz="1800" dirty="0">
                <a:solidFill>
                  <a:srgbClr val="002060"/>
                </a:solidFill>
              </a:rPr>
              <a:t>for indirect costs may be determined based on a flat-rate basis, with the maximum percentage specified in the Guidelines for </a:t>
            </a:r>
            <a:r>
              <a:rPr lang="en-US" sz="1800" dirty="0" smtClean="0">
                <a:solidFill>
                  <a:srgbClr val="002060"/>
                </a:solidFill>
              </a:rPr>
              <a:t>Applicants</a:t>
            </a:r>
          </a:p>
          <a:p>
            <a:pPr>
              <a:spcBef>
                <a:spcPts val="600"/>
              </a:spcBef>
            </a:pPr>
            <a:r>
              <a:rPr lang="en-US" sz="1800" dirty="0" smtClean="0">
                <a:solidFill>
                  <a:srgbClr val="002060"/>
                </a:solidFill>
              </a:rPr>
              <a:t>For </a:t>
            </a:r>
            <a:r>
              <a:rPr lang="en-US" sz="1800" dirty="0">
                <a:solidFill>
                  <a:srgbClr val="002060"/>
                </a:solidFill>
              </a:rPr>
              <a:t>EU-funded action grants, the maximum allowable percentage for indirect costs typically stands at 7</a:t>
            </a:r>
            <a:r>
              <a:rPr lang="en-US" sz="1800" dirty="0" smtClean="0">
                <a:solidFill>
                  <a:srgbClr val="002060"/>
                </a:solidFill>
              </a:rPr>
              <a:t>%</a:t>
            </a:r>
          </a:p>
          <a:p>
            <a:pPr>
              <a:spcBef>
                <a:spcPts val="600"/>
              </a:spcBef>
            </a:pPr>
            <a:r>
              <a:rPr lang="en-US" sz="1800" dirty="0" smtClean="0">
                <a:solidFill>
                  <a:srgbClr val="002060"/>
                </a:solidFill>
              </a:rPr>
              <a:t>Rate should be justified </a:t>
            </a:r>
            <a:r>
              <a:rPr lang="en-US" sz="1800" dirty="0">
                <a:solidFill>
                  <a:srgbClr val="002060"/>
                </a:solidFill>
              </a:rPr>
              <a:t>and reasonable, </a:t>
            </a:r>
            <a:r>
              <a:rPr lang="en-US" sz="1800" dirty="0" smtClean="0">
                <a:solidFill>
                  <a:srgbClr val="002060"/>
                </a:solidFill>
              </a:rPr>
              <a:t>based on project's scope </a:t>
            </a:r>
            <a:r>
              <a:rPr lang="en-US" sz="1800" dirty="0">
                <a:solidFill>
                  <a:srgbClr val="002060"/>
                </a:solidFill>
              </a:rPr>
              <a:t>and </a:t>
            </a:r>
            <a:r>
              <a:rPr lang="en-US" sz="1800" dirty="0" smtClean="0">
                <a:solidFill>
                  <a:srgbClr val="002060"/>
                </a:solidFill>
              </a:rPr>
              <a:t>requirements</a:t>
            </a:r>
          </a:p>
          <a:p>
            <a:pPr>
              <a:spcBef>
                <a:spcPts val="600"/>
              </a:spcBef>
            </a:pPr>
            <a:endParaRPr lang="en-US" sz="1800" b="1" dirty="0">
              <a:solidFill>
                <a:srgbClr val="002060"/>
              </a:solidFill>
            </a:endParaRPr>
          </a:p>
          <a:p>
            <a:pPr>
              <a:spcBef>
                <a:spcPts val="600"/>
              </a:spcBef>
            </a:pPr>
            <a:endParaRPr lang="en-US" sz="1800" dirty="0">
              <a:solidFill>
                <a:srgbClr val="002060"/>
              </a:solidFill>
            </a:endParaRPr>
          </a:p>
        </p:txBody>
      </p:sp>
    </p:spTree>
    <p:extLst>
      <p:ext uri="{BB962C8B-B14F-4D97-AF65-F5344CB8AC3E}">
        <p14:creationId xmlns:p14="http://schemas.microsoft.com/office/powerpoint/2010/main" val="7940040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solidFill>
                  <a:srgbClr val="002060"/>
                </a:solidFill>
              </a:rPr>
              <a:t>Project budget and justification of the budget, Example, Indirect costs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89238186"/>
              </p:ext>
            </p:extLst>
          </p:nvPr>
        </p:nvGraphicFramePr>
        <p:xfrm>
          <a:off x="179510" y="1600201"/>
          <a:ext cx="8712970" cy="2719552"/>
        </p:xfrm>
        <a:graphic>
          <a:graphicData uri="http://schemas.openxmlformats.org/drawingml/2006/table">
            <a:tbl>
              <a:tblPr firstRow="1" bandRow="1">
                <a:tableStyleId>{5C22544A-7EE6-4342-B048-85BDC9FD1C3A}</a:tableStyleId>
              </a:tblPr>
              <a:tblGrid>
                <a:gridCol w="1244710">
                  <a:extLst>
                    <a:ext uri="{9D8B030D-6E8A-4147-A177-3AD203B41FA5}">
                      <a16:colId xmlns:a16="http://schemas.microsoft.com/office/drawing/2014/main" val="1635660444"/>
                    </a:ext>
                  </a:extLst>
                </a:gridCol>
                <a:gridCol w="699508">
                  <a:extLst>
                    <a:ext uri="{9D8B030D-6E8A-4147-A177-3AD203B41FA5}">
                      <a16:colId xmlns:a16="http://schemas.microsoft.com/office/drawing/2014/main" val="4007895633"/>
                    </a:ext>
                  </a:extLst>
                </a:gridCol>
                <a:gridCol w="648072">
                  <a:extLst>
                    <a:ext uri="{9D8B030D-6E8A-4147-A177-3AD203B41FA5}">
                      <a16:colId xmlns:a16="http://schemas.microsoft.com/office/drawing/2014/main" val="3493484988"/>
                    </a:ext>
                  </a:extLst>
                </a:gridCol>
                <a:gridCol w="648072">
                  <a:extLst>
                    <a:ext uri="{9D8B030D-6E8A-4147-A177-3AD203B41FA5}">
                      <a16:colId xmlns:a16="http://schemas.microsoft.com/office/drawing/2014/main" val="3715551674"/>
                    </a:ext>
                  </a:extLst>
                </a:gridCol>
                <a:gridCol w="720080">
                  <a:extLst>
                    <a:ext uri="{9D8B030D-6E8A-4147-A177-3AD203B41FA5}">
                      <a16:colId xmlns:a16="http://schemas.microsoft.com/office/drawing/2014/main" val="3174910097"/>
                    </a:ext>
                  </a:extLst>
                </a:gridCol>
                <a:gridCol w="2520280">
                  <a:extLst>
                    <a:ext uri="{9D8B030D-6E8A-4147-A177-3AD203B41FA5}">
                      <a16:colId xmlns:a16="http://schemas.microsoft.com/office/drawing/2014/main" val="494947354"/>
                    </a:ext>
                  </a:extLst>
                </a:gridCol>
                <a:gridCol w="2232248">
                  <a:extLst>
                    <a:ext uri="{9D8B030D-6E8A-4147-A177-3AD203B41FA5}">
                      <a16:colId xmlns:a16="http://schemas.microsoft.com/office/drawing/2014/main" val="447730473"/>
                    </a:ext>
                  </a:extLst>
                </a:gridCol>
              </a:tblGrid>
              <a:tr h="235432">
                <a:tc rowSpan="2">
                  <a:txBody>
                    <a:bodyPr/>
                    <a:lstStyle/>
                    <a:p>
                      <a:pPr algn="ctr" fontAlgn="ctr"/>
                      <a:r>
                        <a:rPr lang="en-US" sz="800" b="1" i="0" u="none" strike="noStrike" dirty="0">
                          <a:effectLst/>
                          <a:latin typeface="Arial" panose="020B0604020202020204" pitchFamily="34" charset="0"/>
                        </a:rPr>
                        <a:t>Costs</a:t>
                      </a:r>
                    </a:p>
                  </a:txBody>
                  <a:tcPr marL="7620" marR="7620" marT="7620" marB="0" anchor="ctr"/>
                </a:tc>
                <a:tc rowSpan="2">
                  <a:txBody>
                    <a:bodyPr/>
                    <a:lstStyle/>
                    <a:p>
                      <a:pPr algn="ctr" fontAlgn="ctr"/>
                      <a:r>
                        <a:rPr lang="en-US" sz="800" b="1" i="0" u="none" strike="noStrike" dirty="0">
                          <a:effectLst/>
                          <a:latin typeface="Arial" panose="020B0604020202020204" pitchFamily="34" charset="0"/>
                        </a:rPr>
                        <a:t>Unit </a:t>
                      </a:r>
                    </a:p>
                  </a:txBody>
                  <a:tcPr marL="7620" marR="7620" marT="7620" marB="0" anchor="ctr"/>
                </a:tc>
                <a:tc rowSpan="2">
                  <a:txBody>
                    <a:bodyPr/>
                    <a:lstStyle/>
                    <a:p>
                      <a:pPr algn="ctr" fontAlgn="ctr"/>
                      <a:r>
                        <a:rPr lang="en-US" sz="800" b="1" i="0" u="none" strike="noStrike" dirty="0">
                          <a:effectLst/>
                          <a:latin typeface="Arial" panose="020B0604020202020204" pitchFamily="34" charset="0"/>
                        </a:rPr>
                        <a:t># of units</a:t>
                      </a:r>
                    </a:p>
                  </a:txBody>
                  <a:tcPr marL="7620" marR="7620" marT="7620" marB="0" anchor="ctr"/>
                </a:tc>
                <a:tc rowSpan="2">
                  <a:txBody>
                    <a:bodyPr/>
                    <a:lstStyle/>
                    <a:p>
                      <a:pPr algn="ctr" fontAlgn="ctr"/>
                      <a:r>
                        <a:rPr lang="en-US" sz="800" b="1" i="0" u="none" strike="noStrike">
                          <a:effectLst/>
                          <a:latin typeface="Arial" panose="020B0604020202020204" pitchFamily="34" charset="0"/>
                        </a:rPr>
                        <a:t>Unit value</a:t>
                      </a:r>
                      <a:br>
                        <a:rPr lang="en-US" sz="800" b="1" i="0" u="none" strike="noStrike">
                          <a:effectLst/>
                          <a:latin typeface="Arial" panose="020B0604020202020204" pitchFamily="34" charset="0"/>
                        </a:rPr>
                      </a:br>
                      <a:r>
                        <a:rPr lang="en-US" sz="800" b="1" i="0" u="none" strike="noStrike">
                          <a:effectLst/>
                          <a:latin typeface="Arial" panose="020B0604020202020204" pitchFamily="34" charset="0"/>
                        </a:rPr>
                        <a:t>(in EUR)</a:t>
                      </a:r>
                    </a:p>
                  </a:txBody>
                  <a:tcPr marL="7620" marR="7620" marT="7620" marB="0" anchor="ctr"/>
                </a:tc>
                <a:tc rowSpan="2">
                  <a:txBody>
                    <a:bodyPr/>
                    <a:lstStyle/>
                    <a:p>
                      <a:pPr algn="ctr" fontAlgn="ctr"/>
                      <a:r>
                        <a:rPr lang="en-US" sz="800" b="1" i="0" u="none" strike="noStrike">
                          <a:effectLst/>
                          <a:latin typeface="Arial" panose="020B0604020202020204" pitchFamily="34" charset="0"/>
                        </a:rPr>
                        <a:t>Total Cost</a:t>
                      </a:r>
                      <a:br>
                        <a:rPr lang="en-US" sz="800" b="1" i="0" u="none" strike="noStrike">
                          <a:effectLst/>
                          <a:latin typeface="Arial" panose="020B0604020202020204" pitchFamily="34" charset="0"/>
                        </a:rPr>
                      </a:br>
                      <a:r>
                        <a:rPr lang="en-US" sz="800" b="1" i="0" u="none" strike="noStrike">
                          <a:effectLst/>
                          <a:latin typeface="Arial" panose="020B0604020202020204" pitchFamily="34" charset="0"/>
                        </a:rPr>
                        <a:t>(in EUR)</a:t>
                      </a:r>
                    </a:p>
                  </a:txBody>
                  <a:tcPr marL="7620" marR="7620" marT="7620" marB="0" anchor="ctr"/>
                </a:tc>
                <a:tc>
                  <a:txBody>
                    <a:bodyPr/>
                    <a:lstStyle/>
                    <a:p>
                      <a:pPr algn="ctr" fontAlgn="ctr"/>
                      <a:r>
                        <a:rPr lang="en-US" sz="800" b="1" i="0" u="none" strike="noStrike" dirty="0">
                          <a:effectLst/>
                          <a:latin typeface="Arial" panose="020B0604020202020204" pitchFamily="34" charset="0"/>
                        </a:rPr>
                        <a:t>Clarification of the budget items</a:t>
                      </a:r>
                    </a:p>
                  </a:txBody>
                  <a:tcPr marL="7620" marR="7620" marT="7620" marB="0" anchor="ctr"/>
                </a:tc>
                <a:tc>
                  <a:txBody>
                    <a:bodyPr/>
                    <a:lstStyle/>
                    <a:p>
                      <a:pPr algn="ctr" fontAlgn="ctr"/>
                      <a:r>
                        <a:rPr lang="en-US" sz="800" b="1" i="0" u="none" strike="noStrike" dirty="0">
                          <a:effectLst/>
                          <a:latin typeface="Arial" panose="020B0604020202020204" pitchFamily="34" charset="0"/>
                        </a:rPr>
                        <a:t>Justification of the estimated costs</a:t>
                      </a:r>
                    </a:p>
                  </a:txBody>
                  <a:tcPr marL="7620" marR="7620" marT="7620" marB="0" anchor="ctr"/>
                </a:tc>
                <a:extLst>
                  <a:ext uri="{0D108BD9-81ED-4DB2-BD59-A6C34878D82A}">
                    <a16:rowId xmlns:a16="http://schemas.microsoft.com/office/drawing/2014/main" val="1430018905"/>
                  </a:ext>
                </a:extLst>
              </a:tr>
              <a:tr h="435542">
                <a:tc vMerge="1">
                  <a:txBody>
                    <a:bodyPr/>
                    <a:lstStyle/>
                    <a:p>
                      <a:pPr algn="ctr" fontAlgn="ctr"/>
                      <a:endParaRPr lang="en-US" sz="800" b="1" i="0" u="none" strike="noStrike" dirty="0">
                        <a:effectLst/>
                        <a:latin typeface="Arial" panose="020B0604020202020204" pitchFamily="34" charset="0"/>
                      </a:endParaRPr>
                    </a:p>
                  </a:txBody>
                  <a:tcPr marL="7620" marR="7620" marT="7620"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800" b="0" i="1" u="none" strike="noStrike">
                          <a:effectLst/>
                          <a:latin typeface="Arial" panose="020B0604020202020204" pitchFamily="34" charset="0"/>
                        </a:rPr>
                        <a:t>Provide a narrative clarification of each budget item demonstrating the necessity of the costs and how they relate to the project (e.g. through references to the activities and/or results in the Project Description).</a:t>
                      </a:r>
                    </a:p>
                  </a:txBody>
                  <a:tcPr marL="7620" marR="7620" marT="7620" marB="0" anchor="ctr"/>
                </a:tc>
                <a:tc>
                  <a:txBody>
                    <a:bodyPr/>
                    <a:lstStyle/>
                    <a:p>
                      <a:pPr algn="ctr" fontAlgn="ctr"/>
                      <a:r>
                        <a:rPr lang="en-US" sz="800" b="0" i="1" u="none" strike="noStrike" dirty="0">
                          <a:effectLst/>
                          <a:latin typeface="Arial" panose="020B0604020202020204" pitchFamily="34" charset="0"/>
                        </a:rPr>
                        <a:t>Provide a justification of the calculation of the estimated costs. </a:t>
                      </a:r>
                    </a:p>
                  </a:txBody>
                  <a:tcPr marL="7620" marR="7620" marT="7620" marB="0" anchor="ctr"/>
                </a:tc>
                <a:extLst>
                  <a:ext uri="{0D108BD9-81ED-4DB2-BD59-A6C34878D82A}">
                    <a16:rowId xmlns:a16="http://schemas.microsoft.com/office/drawing/2014/main" val="934937943"/>
                  </a:ext>
                </a:extLst>
              </a:tr>
              <a:tr h="145373">
                <a:tc>
                  <a:txBody>
                    <a:bodyPr/>
                    <a:lstStyle/>
                    <a:p>
                      <a:pPr algn="l" fontAlgn="ctr"/>
                      <a:r>
                        <a:rPr lang="en-US" sz="800" b="1" i="0" u="none" strike="noStrike" dirty="0">
                          <a:effectLst/>
                          <a:latin typeface="Arial" panose="020B0604020202020204" pitchFamily="34" charset="0"/>
                        </a:rPr>
                        <a:t>7.  Subtotal direct eligible costs of the Action (1-6)</a:t>
                      </a:r>
                    </a:p>
                  </a:txBody>
                  <a:tcPr marL="7620" marR="7620" marT="7620" marB="0" anchor="ctr"/>
                </a:tc>
                <a:tc>
                  <a:txBody>
                    <a:bodyPr/>
                    <a:lstStyle/>
                    <a:p>
                      <a:pPr algn="ctr" fontAlgn="ctr"/>
                      <a:r>
                        <a:rPr lang="en-US" sz="800" b="0" i="0" u="none" strike="noStrike">
                          <a:effectLst/>
                          <a:latin typeface="Arial" panose="020B0604020202020204" pitchFamily="34" charset="0"/>
                        </a:rPr>
                        <a:t> </a:t>
                      </a:r>
                    </a:p>
                  </a:txBody>
                  <a:tcPr marL="7620" marR="7620" marT="7620" marB="0" anchor="ctr"/>
                </a:tc>
                <a:tc>
                  <a:txBody>
                    <a:bodyPr/>
                    <a:lstStyle/>
                    <a:p>
                      <a:pPr algn="l" fontAlgn="ctr"/>
                      <a:r>
                        <a:rPr lang="en-US" sz="800" b="0" i="0" u="none" strike="noStrike">
                          <a:effectLst/>
                          <a:latin typeface="Arial" panose="020B0604020202020204" pitchFamily="34" charset="0"/>
                        </a:rPr>
                        <a:t> </a:t>
                      </a:r>
                    </a:p>
                  </a:txBody>
                  <a:tcPr marL="7620" marR="7620" marT="7620" marB="0" anchor="ctr"/>
                </a:tc>
                <a:tc>
                  <a:txBody>
                    <a:bodyPr/>
                    <a:lstStyle/>
                    <a:p>
                      <a:pPr algn="l" fontAlgn="ctr"/>
                      <a:r>
                        <a:rPr lang="en-US" sz="800" b="0" i="0" u="none" strike="noStrike">
                          <a:effectLst/>
                          <a:latin typeface="Arial" panose="020B0604020202020204" pitchFamily="34" charset="0"/>
                        </a:rPr>
                        <a:t> </a:t>
                      </a:r>
                    </a:p>
                  </a:txBody>
                  <a:tcPr marL="7620" marR="7620" marT="7620" marB="0" anchor="ctr"/>
                </a:tc>
                <a:tc>
                  <a:txBody>
                    <a:bodyPr/>
                    <a:lstStyle/>
                    <a:p>
                      <a:pPr algn="r" fontAlgn="ctr"/>
                      <a:r>
                        <a:rPr lang="en-US" sz="800" b="1" i="0" u="none" strike="noStrike">
                          <a:effectLst/>
                          <a:latin typeface="Arial" panose="020B0604020202020204" pitchFamily="34" charset="0"/>
                        </a:rPr>
                        <a:t>11,452.00</a:t>
                      </a:r>
                    </a:p>
                  </a:txBody>
                  <a:tcPr marL="7620" marR="7620" marT="7620" marB="0" anchor="ctr"/>
                </a:tc>
                <a:tc>
                  <a:txBody>
                    <a:bodyPr/>
                    <a:lstStyle/>
                    <a:p>
                      <a:pPr algn="l" fontAlgn="ctr"/>
                      <a:r>
                        <a:rPr lang="en-US" sz="800" b="0" i="0" u="none" strike="noStrike">
                          <a:effectLst/>
                          <a:latin typeface="Arial" panose="020B0604020202020204" pitchFamily="34" charset="0"/>
                        </a:rPr>
                        <a:t> </a:t>
                      </a:r>
                    </a:p>
                  </a:txBody>
                  <a:tcPr marL="7620" marR="7620" marT="7620" marB="0" anchor="ctr"/>
                </a:tc>
                <a:tc>
                  <a:txBody>
                    <a:bodyPr/>
                    <a:lstStyle/>
                    <a:p>
                      <a:pPr algn="l" fontAlgn="ctr"/>
                      <a:r>
                        <a:rPr lang="en-US" sz="800" b="0" i="0" u="none" strike="noStrike">
                          <a:effectLst/>
                          <a:latin typeface="Arial" panose="020B0604020202020204" pitchFamily="34" charset="0"/>
                        </a:rPr>
                        <a:t> </a:t>
                      </a:r>
                    </a:p>
                  </a:txBody>
                  <a:tcPr marL="7620" marR="7620" marT="7620" marB="0" anchor="ctr"/>
                </a:tc>
                <a:extLst>
                  <a:ext uri="{0D108BD9-81ED-4DB2-BD59-A6C34878D82A}">
                    <a16:rowId xmlns:a16="http://schemas.microsoft.com/office/drawing/2014/main" val="1483518266"/>
                  </a:ext>
                </a:extLst>
              </a:tr>
              <a:tr h="197548">
                <a:tc>
                  <a:txBody>
                    <a:bodyPr/>
                    <a:lstStyle/>
                    <a:p>
                      <a:pPr algn="l" fontAlgn="ctr"/>
                      <a:r>
                        <a:rPr lang="en-US" sz="800" b="0" i="0" u="none" strike="noStrike">
                          <a:solidFill>
                            <a:srgbClr val="FF0000"/>
                          </a:solidFill>
                          <a:effectLst/>
                          <a:latin typeface="Arial" panose="020B0604020202020204" pitchFamily="34" charset="0"/>
                        </a:rPr>
                        <a:t>8. Indirect costs (maximum 7% of  7, subtotal of direct eligible costs of the Action)</a:t>
                      </a:r>
                    </a:p>
                  </a:txBody>
                  <a:tcPr marL="7620" marR="7620" marT="7620" marB="0" anchor="ctr"/>
                </a:tc>
                <a:tc>
                  <a:txBody>
                    <a:bodyPr/>
                    <a:lstStyle/>
                    <a:p>
                      <a:pPr algn="ctr" fontAlgn="ctr"/>
                      <a:r>
                        <a:rPr lang="en-US" sz="800" b="0" i="0" u="none" strike="noStrike">
                          <a:solidFill>
                            <a:srgbClr val="FF0000"/>
                          </a:solidFill>
                          <a:effectLst/>
                          <a:latin typeface="Arial" panose="020B0604020202020204" pitchFamily="34" charset="0"/>
                        </a:rPr>
                        <a:t>4%</a:t>
                      </a:r>
                    </a:p>
                  </a:txBody>
                  <a:tcPr marL="7620" marR="7620" marT="7620" marB="0" anchor="ctr"/>
                </a:tc>
                <a:tc>
                  <a:txBody>
                    <a:bodyPr/>
                    <a:lstStyle/>
                    <a:p>
                      <a:pPr algn="l" fontAlgn="ctr"/>
                      <a:endParaRPr lang="en-US" sz="800" b="0" i="0" u="none" strike="noStrike">
                        <a:solidFill>
                          <a:srgbClr val="FF0000"/>
                        </a:solidFill>
                        <a:effectLst/>
                        <a:latin typeface="Arial" panose="020B0604020202020204" pitchFamily="34" charset="0"/>
                      </a:endParaRPr>
                    </a:p>
                  </a:txBody>
                  <a:tcPr marL="7620" marR="7620" marT="7620" marB="0" anchor="ctr"/>
                </a:tc>
                <a:tc>
                  <a:txBody>
                    <a:bodyPr/>
                    <a:lstStyle/>
                    <a:p>
                      <a:pPr algn="l" fontAlgn="ctr"/>
                      <a:endParaRPr lang="en-US" sz="800" b="0" i="0" u="none" strike="noStrike">
                        <a:solidFill>
                          <a:srgbClr val="FF0000"/>
                        </a:solidFill>
                        <a:effectLst/>
                        <a:latin typeface="Arial" panose="020B0604020202020204" pitchFamily="34" charset="0"/>
                      </a:endParaRPr>
                    </a:p>
                  </a:txBody>
                  <a:tcPr marL="7620" marR="7620" marT="7620" marB="0" anchor="ctr"/>
                </a:tc>
                <a:tc>
                  <a:txBody>
                    <a:bodyPr/>
                    <a:lstStyle/>
                    <a:p>
                      <a:pPr algn="r" fontAlgn="ctr"/>
                      <a:r>
                        <a:rPr lang="en-US" sz="800" b="0" i="0" u="none" strike="noStrike">
                          <a:solidFill>
                            <a:srgbClr val="FF0000"/>
                          </a:solidFill>
                          <a:effectLst/>
                          <a:latin typeface="Arial" panose="020B0604020202020204" pitchFamily="34" charset="0"/>
                        </a:rPr>
                        <a:t>458.08</a:t>
                      </a:r>
                    </a:p>
                  </a:txBody>
                  <a:tcPr marL="7620" marR="7620" marT="7620" marB="0" anchor="ctr"/>
                </a:tc>
                <a:tc>
                  <a:txBody>
                    <a:bodyPr/>
                    <a:lstStyle/>
                    <a:p>
                      <a:pPr algn="l" fontAlgn="ctr"/>
                      <a:r>
                        <a:rPr lang="en-US" sz="800" b="0" i="0" u="none" strike="noStrike" dirty="0">
                          <a:solidFill>
                            <a:srgbClr val="FF0000"/>
                          </a:solidFill>
                          <a:effectLst/>
                          <a:latin typeface="Arial" panose="020B0604020202020204" pitchFamily="34" charset="0"/>
                        </a:rPr>
                        <a:t>Indirect costs, 4% of direct eligible costs of the Action. </a:t>
                      </a:r>
                    </a:p>
                  </a:txBody>
                  <a:tcPr marL="7620" marR="7620" marT="7620" marB="0" anchor="ctr"/>
                </a:tc>
                <a:tc>
                  <a:txBody>
                    <a:bodyPr/>
                    <a:lstStyle/>
                    <a:p>
                      <a:pPr algn="l" fontAlgn="ctr"/>
                      <a:r>
                        <a:rPr lang="en-US" sz="800" b="0" i="0" u="none" strike="noStrike">
                          <a:solidFill>
                            <a:srgbClr val="FF0000"/>
                          </a:solidFill>
                          <a:effectLst/>
                          <a:latin typeface="Arial" panose="020B0604020202020204" pitchFamily="34" charset="0"/>
                        </a:rPr>
                        <a:t>The rate is determined In line with the Guidelines for Applicants, and based on the actual records of indirect costs in the organisation.</a:t>
                      </a:r>
                    </a:p>
                  </a:txBody>
                  <a:tcPr marL="7620" marR="7620" marT="7620" marB="0" anchor="ctr"/>
                </a:tc>
                <a:extLst>
                  <a:ext uri="{0D108BD9-81ED-4DB2-BD59-A6C34878D82A}">
                    <a16:rowId xmlns:a16="http://schemas.microsoft.com/office/drawing/2014/main" val="1672671903"/>
                  </a:ext>
                </a:extLst>
              </a:tr>
              <a:tr h="311825">
                <a:tc>
                  <a:txBody>
                    <a:bodyPr/>
                    <a:lstStyle/>
                    <a:p>
                      <a:pPr algn="l" fontAlgn="ctr"/>
                      <a:r>
                        <a:rPr lang="en-US" sz="800" b="1" i="0" u="none" strike="noStrike">
                          <a:effectLst/>
                          <a:latin typeface="Arial" panose="020B0604020202020204" pitchFamily="34" charset="0"/>
                        </a:rPr>
                        <a:t>9. Total eligible costs of the Action, excluding reserve (7+ 8)</a:t>
                      </a:r>
                    </a:p>
                  </a:txBody>
                  <a:tcPr marL="7620" marR="7620" marT="7620" marB="0" anchor="ctr"/>
                </a:tc>
                <a:tc>
                  <a:txBody>
                    <a:bodyPr/>
                    <a:lstStyle/>
                    <a:p>
                      <a:pPr algn="ctr" fontAlgn="ctr"/>
                      <a:r>
                        <a:rPr lang="en-US" sz="800" b="1" i="1" u="none" strike="noStrike">
                          <a:effectLst/>
                          <a:latin typeface="Arial" panose="020B0604020202020204" pitchFamily="34" charset="0"/>
                        </a:rPr>
                        <a:t> </a:t>
                      </a:r>
                    </a:p>
                  </a:txBody>
                  <a:tcPr marL="7620" marR="7620" marT="7620" marB="0" anchor="ctr"/>
                </a:tc>
                <a:tc>
                  <a:txBody>
                    <a:bodyPr/>
                    <a:lstStyle/>
                    <a:p>
                      <a:pPr algn="l" fontAlgn="ctr"/>
                      <a:r>
                        <a:rPr lang="en-US" sz="800" b="1" i="1" u="none" strike="noStrike">
                          <a:effectLst/>
                          <a:latin typeface="Arial" panose="020B0604020202020204" pitchFamily="34" charset="0"/>
                        </a:rPr>
                        <a:t> </a:t>
                      </a:r>
                    </a:p>
                  </a:txBody>
                  <a:tcPr marL="7620" marR="7620" marT="7620" marB="0" anchor="ctr"/>
                </a:tc>
                <a:tc>
                  <a:txBody>
                    <a:bodyPr/>
                    <a:lstStyle/>
                    <a:p>
                      <a:pPr algn="l" fontAlgn="ctr"/>
                      <a:r>
                        <a:rPr lang="en-US" sz="800" b="1" i="1" u="none" strike="noStrike">
                          <a:effectLst/>
                          <a:latin typeface="Arial" panose="020B0604020202020204" pitchFamily="34" charset="0"/>
                        </a:rPr>
                        <a:t> </a:t>
                      </a:r>
                    </a:p>
                  </a:txBody>
                  <a:tcPr marL="7620" marR="7620" marT="7620" marB="0" anchor="ctr"/>
                </a:tc>
                <a:tc>
                  <a:txBody>
                    <a:bodyPr/>
                    <a:lstStyle/>
                    <a:p>
                      <a:pPr algn="r" fontAlgn="ctr"/>
                      <a:r>
                        <a:rPr lang="en-US" sz="800" b="1" i="0" u="none" strike="noStrike">
                          <a:effectLst/>
                          <a:latin typeface="Arial" panose="020B0604020202020204" pitchFamily="34" charset="0"/>
                        </a:rPr>
                        <a:t>11,910.08</a:t>
                      </a:r>
                    </a:p>
                  </a:txBody>
                  <a:tcPr marL="7620" marR="7620" marT="7620" marB="0" anchor="ctr"/>
                </a:tc>
                <a:tc>
                  <a:txBody>
                    <a:bodyPr/>
                    <a:lstStyle/>
                    <a:p>
                      <a:pPr algn="l" fontAlgn="ctr"/>
                      <a:r>
                        <a:rPr lang="en-US" sz="800" b="1" i="1" u="none" strike="noStrike">
                          <a:effectLst/>
                          <a:latin typeface="Arial" panose="020B0604020202020204" pitchFamily="34" charset="0"/>
                        </a:rPr>
                        <a:t> </a:t>
                      </a:r>
                    </a:p>
                  </a:txBody>
                  <a:tcPr marL="7620" marR="7620" marT="7620" marB="0" anchor="ctr"/>
                </a:tc>
                <a:tc>
                  <a:txBody>
                    <a:bodyPr/>
                    <a:lstStyle/>
                    <a:p>
                      <a:pPr algn="l" fontAlgn="ctr"/>
                      <a:r>
                        <a:rPr lang="en-US" sz="800" b="1" i="1" u="none" strike="noStrike">
                          <a:effectLst/>
                          <a:latin typeface="Arial" panose="020B0604020202020204" pitchFamily="34" charset="0"/>
                        </a:rPr>
                        <a:t> </a:t>
                      </a:r>
                    </a:p>
                  </a:txBody>
                  <a:tcPr marL="7620" marR="7620" marT="7620" marB="0" anchor="ctr"/>
                </a:tc>
                <a:extLst>
                  <a:ext uri="{0D108BD9-81ED-4DB2-BD59-A6C34878D82A}">
                    <a16:rowId xmlns:a16="http://schemas.microsoft.com/office/drawing/2014/main" val="3534008961"/>
                  </a:ext>
                </a:extLst>
              </a:tr>
              <a:tr h="311825">
                <a:tc>
                  <a:txBody>
                    <a:bodyPr/>
                    <a:lstStyle/>
                    <a:p>
                      <a:pPr algn="l" fontAlgn="ctr"/>
                      <a:r>
                        <a:rPr lang="en-US" sz="800" b="0" i="0" u="none" strike="noStrike">
                          <a:solidFill>
                            <a:srgbClr val="000000"/>
                          </a:solidFill>
                          <a:effectLst/>
                          <a:latin typeface="Arial" panose="020B0604020202020204" pitchFamily="34" charset="0"/>
                        </a:rPr>
                        <a:t>10.  Provision for contingency reserve (maximum 5% of  7, subtotal of direct eligible costs of the Action) </a:t>
                      </a:r>
                    </a:p>
                  </a:txBody>
                  <a:tcPr marL="7620" marR="7620" marT="7620" marB="0" anchor="ctr"/>
                </a:tc>
                <a:tc>
                  <a:txBody>
                    <a:bodyPr/>
                    <a:lstStyle/>
                    <a:p>
                      <a:pPr algn="ctr" fontAlgn="ctr"/>
                      <a:r>
                        <a:rPr lang="en-US" sz="800" b="0" i="0" u="none" strike="noStrike">
                          <a:effectLst/>
                          <a:latin typeface="Arial" panose="020B0604020202020204" pitchFamily="34" charset="0"/>
                        </a:rPr>
                        <a:t>N/A</a:t>
                      </a: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r>
                        <a:rPr lang="en-US" sz="800" b="1" i="0" u="none" strike="noStrike">
                          <a:effectLst/>
                          <a:latin typeface="Arial" panose="020B0604020202020204" pitchFamily="34" charset="0"/>
                        </a:rPr>
                        <a:t> </a:t>
                      </a: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tc>
                  <a:txBody>
                    <a:bodyPr/>
                    <a:lstStyle/>
                    <a:p>
                      <a:pPr algn="l" fontAlgn="ctr"/>
                      <a:endParaRPr lang="en-US" sz="800" b="0" i="0" u="none" strike="noStrike">
                        <a:effectLst/>
                        <a:latin typeface="Arial" panose="020B0604020202020204" pitchFamily="34" charset="0"/>
                      </a:endParaRPr>
                    </a:p>
                  </a:txBody>
                  <a:tcPr marL="7620" marR="7620" marT="7620" marB="0" anchor="ctr"/>
                </a:tc>
                <a:extLst>
                  <a:ext uri="{0D108BD9-81ED-4DB2-BD59-A6C34878D82A}">
                    <a16:rowId xmlns:a16="http://schemas.microsoft.com/office/drawing/2014/main" val="1565282185"/>
                  </a:ext>
                </a:extLst>
              </a:tr>
              <a:tr h="190921">
                <a:tc>
                  <a:txBody>
                    <a:bodyPr/>
                    <a:lstStyle/>
                    <a:p>
                      <a:pPr algn="l" fontAlgn="ctr"/>
                      <a:r>
                        <a:rPr lang="en-US" sz="800" b="1" i="0" u="none" strike="noStrike">
                          <a:effectLst/>
                          <a:latin typeface="Arial" panose="020B0604020202020204" pitchFamily="34" charset="0"/>
                        </a:rPr>
                        <a:t>11. Total eligible costs (9+10) </a:t>
                      </a:r>
                    </a:p>
                  </a:txBody>
                  <a:tcPr marL="7620" marR="7620" marT="7620" marB="0" anchor="ctr"/>
                </a:tc>
                <a:tc>
                  <a:txBody>
                    <a:bodyPr/>
                    <a:lstStyle/>
                    <a:p>
                      <a:pPr algn="ctr" fontAlgn="ctr"/>
                      <a:r>
                        <a:rPr lang="en-US" sz="800" b="1" i="1" u="none" strike="noStrike">
                          <a:effectLst/>
                          <a:latin typeface="Arial" panose="020B0604020202020204" pitchFamily="34" charset="0"/>
                        </a:rPr>
                        <a:t> </a:t>
                      </a:r>
                    </a:p>
                  </a:txBody>
                  <a:tcPr marL="7620" marR="7620" marT="7620" marB="0" anchor="ctr"/>
                </a:tc>
                <a:tc>
                  <a:txBody>
                    <a:bodyPr/>
                    <a:lstStyle/>
                    <a:p>
                      <a:pPr algn="l" fontAlgn="ctr"/>
                      <a:r>
                        <a:rPr lang="en-US" sz="800" b="1" i="1" u="none" strike="noStrike">
                          <a:effectLst/>
                          <a:latin typeface="Arial" panose="020B0604020202020204" pitchFamily="34" charset="0"/>
                        </a:rPr>
                        <a:t> </a:t>
                      </a:r>
                    </a:p>
                  </a:txBody>
                  <a:tcPr marL="7620" marR="7620" marT="7620" marB="0" anchor="ctr"/>
                </a:tc>
                <a:tc>
                  <a:txBody>
                    <a:bodyPr/>
                    <a:lstStyle/>
                    <a:p>
                      <a:pPr algn="l" fontAlgn="ctr"/>
                      <a:r>
                        <a:rPr lang="en-US" sz="800" b="1" i="1" u="none" strike="noStrike">
                          <a:effectLst/>
                          <a:latin typeface="Arial" panose="020B0604020202020204" pitchFamily="34" charset="0"/>
                        </a:rPr>
                        <a:t> </a:t>
                      </a:r>
                    </a:p>
                  </a:txBody>
                  <a:tcPr marL="7620" marR="7620" marT="7620" marB="0" anchor="ctr"/>
                </a:tc>
                <a:tc>
                  <a:txBody>
                    <a:bodyPr/>
                    <a:lstStyle/>
                    <a:p>
                      <a:pPr algn="r" fontAlgn="ctr"/>
                      <a:r>
                        <a:rPr lang="en-US" sz="800" b="1" i="1" u="none" strike="noStrike">
                          <a:effectLst/>
                          <a:latin typeface="Arial" panose="020B0604020202020204" pitchFamily="34" charset="0"/>
                        </a:rPr>
                        <a:t>11,910.08</a:t>
                      </a:r>
                    </a:p>
                  </a:txBody>
                  <a:tcPr marL="7620" marR="7620" marT="7620" marB="0" anchor="ctr"/>
                </a:tc>
                <a:tc>
                  <a:txBody>
                    <a:bodyPr/>
                    <a:lstStyle/>
                    <a:p>
                      <a:pPr algn="l" fontAlgn="ctr"/>
                      <a:r>
                        <a:rPr lang="en-US" sz="800" b="1" i="1" u="none" strike="noStrike">
                          <a:effectLst/>
                          <a:latin typeface="Arial" panose="020B0604020202020204" pitchFamily="34" charset="0"/>
                        </a:rPr>
                        <a:t> </a:t>
                      </a:r>
                    </a:p>
                  </a:txBody>
                  <a:tcPr marL="7620" marR="7620" marT="7620" marB="0" anchor="ctr"/>
                </a:tc>
                <a:tc>
                  <a:txBody>
                    <a:bodyPr/>
                    <a:lstStyle/>
                    <a:p>
                      <a:pPr algn="l" fontAlgn="ctr"/>
                      <a:r>
                        <a:rPr lang="en-US" sz="800" b="1" i="1" u="none" strike="noStrike" dirty="0">
                          <a:effectLst/>
                          <a:latin typeface="Arial" panose="020B0604020202020204" pitchFamily="34" charset="0"/>
                        </a:rPr>
                        <a:t> </a:t>
                      </a:r>
                    </a:p>
                  </a:txBody>
                  <a:tcPr marL="7620" marR="7620" marT="7620" marB="0" anchor="ctr"/>
                </a:tc>
                <a:extLst>
                  <a:ext uri="{0D108BD9-81ED-4DB2-BD59-A6C34878D82A}">
                    <a16:rowId xmlns:a16="http://schemas.microsoft.com/office/drawing/2014/main" val="3276420545"/>
                  </a:ext>
                </a:extLst>
              </a:tr>
            </a:tbl>
          </a:graphicData>
        </a:graphic>
      </p:graphicFrame>
    </p:spTree>
    <p:extLst>
      <p:ext uri="{BB962C8B-B14F-4D97-AF65-F5344CB8AC3E}">
        <p14:creationId xmlns:p14="http://schemas.microsoft.com/office/powerpoint/2010/main" val="12000641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solidFill>
                  <a:srgbClr val="002060"/>
                </a:solidFill>
              </a:rPr>
              <a:t>Contingency Reserve</a:t>
            </a:r>
            <a:endParaRPr lang="en-US" sz="3000" dirty="0">
              <a:solidFill>
                <a:srgbClr val="002060"/>
              </a:solidFill>
            </a:endParaRPr>
          </a:p>
        </p:txBody>
      </p:sp>
      <p:sp>
        <p:nvSpPr>
          <p:cNvPr id="3" name="Content Placeholder 2"/>
          <p:cNvSpPr>
            <a:spLocks noGrp="1"/>
          </p:cNvSpPr>
          <p:nvPr>
            <p:ph idx="1"/>
          </p:nvPr>
        </p:nvSpPr>
        <p:spPr>
          <a:xfrm>
            <a:off x="457200" y="1600200"/>
            <a:ext cx="8651304" cy="4525963"/>
          </a:xfrm>
        </p:spPr>
        <p:txBody>
          <a:bodyPr>
            <a:normAutofit/>
          </a:bodyPr>
          <a:lstStyle/>
          <a:p>
            <a:pPr>
              <a:spcBef>
                <a:spcPts val="600"/>
              </a:spcBef>
              <a:spcAft>
                <a:spcPts val="600"/>
              </a:spcAft>
            </a:pPr>
            <a:r>
              <a:rPr lang="en-GB" sz="1800" dirty="0">
                <a:solidFill>
                  <a:srgbClr val="002060"/>
                </a:solidFill>
              </a:rPr>
              <a:t>A reserve for unforeseeable </a:t>
            </a:r>
            <a:r>
              <a:rPr lang="en-GB" sz="1800" dirty="0" smtClean="0">
                <a:solidFill>
                  <a:srgbClr val="002060"/>
                </a:solidFill>
              </a:rPr>
              <a:t>costs, </a:t>
            </a:r>
            <a:r>
              <a:rPr lang="en-GB" sz="1800" dirty="0">
                <a:solidFill>
                  <a:srgbClr val="002060"/>
                </a:solidFill>
              </a:rPr>
              <a:t>up to a maximum of 5% of the direct eligible costs, can be included in the budget </a:t>
            </a:r>
            <a:r>
              <a:rPr lang="en-GB" sz="1800" u="sng" dirty="0">
                <a:solidFill>
                  <a:srgbClr val="002060"/>
                </a:solidFill>
              </a:rPr>
              <a:t>if allowed by the Guidelines for </a:t>
            </a:r>
            <a:r>
              <a:rPr lang="en-GB" sz="1800" u="sng" dirty="0" smtClean="0">
                <a:solidFill>
                  <a:srgbClr val="002060"/>
                </a:solidFill>
              </a:rPr>
              <a:t>Applicants</a:t>
            </a:r>
            <a:endParaRPr lang="en-GB" sz="1800" dirty="0" smtClean="0">
              <a:solidFill>
                <a:srgbClr val="002060"/>
              </a:solidFill>
            </a:endParaRPr>
          </a:p>
          <a:p>
            <a:pPr>
              <a:spcBef>
                <a:spcPts val="600"/>
              </a:spcBef>
              <a:spcAft>
                <a:spcPts val="600"/>
              </a:spcAft>
            </a:pPr>
            <a:r>
              <a:rPr lang="en-GB" sz="1800" dirty="0" smtClean="0">
                <a:solidFill>
                  <a:srgbClr val="002060"/>
                </a:solidFill>
              </a:rPr>
              <a:t>Usually contingence reserve is used with prior approval of the Contracting Authority</a:t>
            </a:r>
          </a:p>
          <a:p>
            <a:pPr>
              <a:spcBef>
                <a:spcPts val="600"/>
              </a:spcBef>
              <a:spcAft>
                <a:spcPts val="600"/>
              </a:spcAft>
            </a:pPr>
            <a:r>
              <a:rPr lang="en-US" sz="1800" dirty="0">
                <a:solidFill>
                  <a:srgbClr val="002060"/>
                </a:solidFill>
              </a:rPr>
              <a:t>Under this CALL contingency reserve is not allowed</a:t>
            </a:r>
          </a:p>
          <a:p>
            <a:pPr marL="0" indent="0">
              <a:spcBef>
                <a:spcPts val="600"/>
              </a:spcBef>
              <a:spcAft>
                <a:spcPts val="600"/>
              </a:spcAft>
              <a:buNone/>
            </a:pPr>
            <a:endParaRPr lang="en-US" sz="1800" dirty="0">
              <a:solidFill>
                <a:srgbClr val="002060"/>
              </a:solidFill>
            </a:endParaRPr>
          </a:p>
          <a:p>
            <a:endParaRPr lang="en-US" sz="1800" dirty="0">
              <a:solidFill>
                <a:srgbClr val="002060"/>
              </a:solidFill>
            </a:endParaRPr>
          </a:p>
        </p:txBody>
      </p:sp>
    </p:spTree>
    <p:extLst>
      <p:ext uri="{BB962C8B-B14F-4D97-AF65-F5344CB8AC3E}">
        <p14:creationId xmlns:p14="http://schemas.microsoft.com/office/powerpoint/2010/main" val="2191263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solidFill>
                  <a:srgbClr val="002060"/>
                </a:solidFill>
              </a:rPr>
              <a:t>General principle for grant contracts</a:t>
            </a:r>
            <a:endParaRPr lang="en-US" sz="3000" dirty="0">
              <a:solidFill>
                <a:srgbClr val="002060"/>
              </a:solidFill>
            </a:endParaRPr>
          </a:p>
        </p:txBody>
      </p:sp>
      <p:sp>
        <p:nvSpPr>
          <p:cNvPr id="3" name="Content Placeholder 2"/>
          <p:cNvSpPr>
            <a:spLocks noGrp="1"/>
          </p:cNvSpPr>
          <p:nvPr>
            <p:ph idx="1"/>
          </p:nvPr>
        </p:nvSpPr>
        <p:spPr>
          <a:xfrm>
            <a:off x="457200" y="1600200"/>
            <a:ext cx="8579296" cy="4525963"/>
          </a:xfrm>
        </p:spPr>
        <p:txBody>
          <a:bodyPr>
            <a:normAutofit/>
          </a:bodyPr>
          <a:lstStyle/>
          <a:p>
            <a:r>
              <a:rPr lang="en-US" sz="2000" dirty="0">
                <a:solidFill>
                  <a:srgbClr val="002060"/>
                </a:solidFill>
              </a:rPr>
              <a:t>Grants must adhere to the principles of co-financing, the prohibition of double financing, and non-profit </a:t>
            </a:r>
            <a:r>
              <a:rPr lang="en-US" sz="2000" dirty="0" smtClean="0">
                <a:solidFill>
                  <a:srgbClr val="002060"/>
                </a:solidFill>
              </a:rPr>
              <a:t>endeavors: </a:t>
            </a:r>
          </a:p>
          <a:p>
            <a:pPr lvl="1"/>
            <a:r>
              <a:rPr lang="en-US" sz="2000" dirty="0" smtClean="0">
                <a:solidFill>
                  <a:srgbClr val="002060"/>
                </a:solidFill>
              </a:rPr>
              <a:t>Co-financing Principle</a:t>
            </a:r>
            <a:endParaRPr lang="en-US" sz="2000" dirty="0">
              <a:solidFill>
                <a:srgbClr val="002060"/>
              </a:solidFill>
            </a:endParaRPr>
          </a:p>
          <a:p>
            <a:pPr lvl="1"/>
            <a:r>
              <a:rPr lang="en-US" sz="2000" dirty="0">
                <a:solidFill>
                  <a:srgbClr val="002060"/>
                </a:solidFill>
              </a:rPr>
              <a:t>Non-Cumulative </a:t>
            </a:r>
            <a:r>
              <a:rPr lang="en-US" sz="2000" dirty="0" smtClean="0">
                <a:solidFill>
                  <a:srgbClr val="002060"/>
                </a:solidFill>
              </a:rPr>
              <a:t>Award/ No Double Financing</a:t>
            </a:r>
          </a:p>
          <a:p>
            <a:pPr lvl="1"/>
            <a:r>
              <a:rPr lang="en-US" sz="2000" dirty="0" smtClean="0">
                <a:solidFill>
                  <a:srgbClr val="002060"/>
                </a:solidFill>
              </a:rPr>
              <a:t>Non-Profit Principle</a:t>
            </a:r>
          </a:p>
          <a:p>
            <a:pPr marL="0" indent="0">
              <a:buNone/>
            </a:pPr>
            <a:endParaRPr lang="en-US" sz="2000" dirty="0">
              <a:solidFill>
                <a:srgbClr val="002060"/>
              </a:solidFill>
            </a:endParaRPr>
          </a:p>
        </p:txBody>
      </p:sp>
    </p:spTree>
    <p:extLst>
      <p:ext uri="{BB962C8B-B14F-4D97-AF65-F5344CB8AC3E}">
        <p14:creationId xmlns:p14="http://schemas.microsoft.com/office/powerpoint/2010/main" val="26409245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solidFill>
                  <a:srgbClr val="002060"/>
                </a:solidFill>
              </a:rPr>
              <a:t>Justification</a:t>
            </a:r>
            <a:endParaRPr lang="en-US" sz="3000" dirty="0">
              <a:solidFill>
                <a:srgbClr val="002060"/>
              </a:solidFill>
            </a:endParaRPr>
          </a:p>
        </p:txBody>
      </p:sp>
      <p:sp>
        <p:nvSpPr>
          <p:cNvPr id="3" name="Content Placeholder 2"/>
          <p:cNvSpPr>
            <a:spLocks noGrp="1"/>
          </p:cNvSpPr>
          <p:nvPr>
            <p:ph idx="1"/>
          </p:nvPr>
        </p:nvSpPr>
        <p:spPr>
          <a:xfrm>
            <a:off x="457200" y="1600200"/>
            <a:ext cx="8686800" cy="4525963"/>
          </a:xfrm>
        </p:spPr>
        <p:txBody>
          <a:bodyPr>
            <a:normAutofit/>
          </a:bodyPr>
          <a:lstStyle/>
          <a:p>
            <a:pPr>
              <a:spcBef>
                <a:spcPts val="600"/>
              </a:spcBef>
              <a:spcAft>
                <a:spcPts val="600"/>
              </a:spcAft>
            </a:pPr>
            <a:r>
              <a:rPr lang="en-US" sz="1800" dirty="0" smtClean="0">
                <a:solidFill>
                  <a:srgbClr val="002060"/>
                </a:solidFill>
              </a:rPr>
              <a:t>Dedicated </a:t>
            </a:r>
            <a:r>
              <a:rPr lang="en-US" sz="1800" dirty="0">
                <a:solidFill>
                  <a:srgbClr val="002060"/>
                </a:solidFill>
              </a:rPr>
              <a:t>section for justifying the proposed budget </a:t>
            </a:r>
            <a:r>
              <a:rPr lang="en-US" sz="1800" dirty="0" smtClean="0">
                <a:solidFill>
                  <a:srgbClr val="002060"/>
                </a:solidFill>
              </a:rPr>
              <a:t>lines </a:t>
            </a:r>
          </a:p>
          <a:p>
            <a:pPr>
              <a:spcBef>
                <a:spcPts val="600"/>
              </a:spcBef>
              <a:spcAft>
                <a:spcPts val="600"/>
              </a:spcAft>
            </a:pPr>
            <a:r>
              <a:rPr lang="en-US" sz="1800" dirty="0" smtClean="0">
                <a:solidFill>
                  <a:srgbClr val="002060"/>
                </a:solidFill>
              </a:rPr>
              <a:t>Thoroughly </a:t>
            </a:r>
            <a:r>
              <a:rPr lang="en-US" sz="1800" dirty="0">
                <a:solidFill>
                  <a:srgbClr val="002060"/>
                </a:solidFill>
              </a:rPr>
              <a:t>completed with all essential information</a:t>
            </a:r>
            <a:endParaRPr lang="en-US" sz="1800" dirty="0" smtClean="0">
              <a:solidFill>
                <a:srgbClr val="002060"/>
              </a:solidFill>
            </a:endParaRPr>
          </a:p>
          <a:p>
            <a:pPr>
              <a:spcBef>
                <a:spcPts val="600"/>
              </a:spcBef>
              <a:spcAft>
                <a:spcPts val="600"/>
              </a:spcAft>
            </a:pPr>
            <a:r>
              <a:rPr lang="en-US" sz="1800" dirty="0">
                <a:solidFill>
                  <a:srgbClr val="002060"/>
                </a:solidFill>
              </a:rPr>
              <a:t>The </a:t>
            </a:r>
            <a:r>
              <a:rPr lang="en-US" sz="1800" dirty="0" smtClean="0">
                <a:solidFill>
                  <a:srgbClr val="002060"/>
                </a:solidFill>
              </a:rPr>
              <a:t>justification should </a:t>
            </a:r>
            <a:r>
              <a:rPr lang="en-US" sz="1800" dirty="0">
                <a:solidFill>
                  <a:srgbClr val="002060"/>
                </a:solidFill>
              </a:rPr>
              <a:t>mirror the structure of the budget, and for each budget line </a:t>
            </a:r>
            <a:r>
              <a:rPr lang="en-US" sz="1800" dirty="0" smtClean="0">
                <a:solidFill>
                  <a:srgbClr val="002060"/>
                </a:solidFill>
              </a:rPr>
              <a:t>outlined, </a:t>
            </a:r>
            <a:r>
              <a:rPr lang="en-US" sz="1800" dirty="0">
                <a:solidFill>
                  <a:srgbClr val="002060"/>
                </a:solidFill>
              </a:rPr>
              <a:t>the applicants must </a:t>
            </a:r>
            <a:r>
              <a:rPr lang="en-US" sz="1800" dirty="0" smtClean="0">
                <a:solidFill>
                  <a:srgbClr val="002060"/>
                </a:solidFill>
              </a:rPr>
              <a:t>provide:</a:t>
            </a:r>
            <a:endParaRPr lang="en-US" sz="1800" dirty="0">
              <a:solidFill>
                <a:srgbClr val="002060"/>
              </a:solidFill>
            </a:endParaRPr>
          </a:p>
          <a:p>
            <a:pPr lvl="1">
              <a:spcBef>
                <a:spcPts val="600"/>
              </a:spcBef>
              <a:spcAft>
                <a:spcPts val="600"/>
              </a:spcAft>
            </a:pPr>
            <a:r>
              <a:rPr lang="en-GB" sz="1800" dirty="0">
                <a:solidFill>
                  <a:srgbClr val="002060"/>
                </a:solidFill>
              </a:rPr>
              <a:t>A detailed explanation of each budget item, </a:t>
            </a:r>
            <a:r>
              <a:rPr lang="en-GB" sz="1800" dirty="0" smtClean="0">
                <a:solidFill>
                  <a:srgbClr val="002060"/>
                </a:solidFill>
              </a:rPr>
              <a:t>explaining </a:t>
            </a:r>
            <a:r>
              <a:rPr lang="en-GB" sz="1800" dirty="0">
                <a:solidFill>
                  <a:srgbClr val="002060"/>
                </a:solidFill>
              </a:rPr>
              <a:t>the necessity of the costs </a:t>
            </a:r>
            <a:r>
              <a:rPr lang="en-GB" sz="1800" dirty="0" smtClean="0">
                <a:solidFill>
                  <a:srgbClr val="002060"/>
                </a:solidFill>
              </a:rPr>
              <a:t>and how </a:t>
            </a:r>
            <a:r>
              <a:rPr lang="en-GB" sz="1800" dirty="0">
                <a:solidFill>
                  <a:srgbClr val="002060"/>
                </a:solidFill>
              </a:rPr>
              <a:t>they are directly related to the project. </a:t>
            </a:r>
            <a:r>
              <a:rPr lang="en-GB" sz="1800" dirty="0" smtClean="0">
                <a:solidFill>
                  <a:srgbClr val="002060"/>
                </a:solidFill>
              </a:rPr>
              <a:t>Give </a:t>
            </a:r>
            <a:r>
              <a:rPr lang="en-GB" sz="1800" dirty="0">
                <a:solidFill>
                  <a:srgbClr val="002060"/>
                </a:solidFill>
              </a:rPr>
              <a:t>references to </a:t>
            </a:r>
            <a:r>
              <a:rPr lang="en-GB" sz="1800" dirty="0" smtClean="0">
                <a:solidFill>
                  <a:srgbClr val="002060"/>
                </a:solidFill>
              </a:rPr>
              <a:t>activities </a:t>
            </a:r>
            <a:r>
              <a:rPr lang="en-GB" sz="1800" dirty="0">
                <a:solidFill>
                  <a:srgbClr val="002060"/>
                </a:solidFill>
              </a:rPr>
              <a:t>and/or results outlined in the project </a:t>
            </a:r>
            <a:r>
              <a:rPr lang="en-GB" sz="1800" dirty="0" smtClean="0">
                <a:solidFill>
                  <a:srgbClr val="002060"/>
                </a:solidFill>
              </a:rPr>
              <a:t>description</a:t>
            </a:r>
            <a:endParaRPr lang="en-US" sz="1800" dirty="0">
              <a:solidFill>
                <a:srgbClr val="002060"/>
              </a:solidFill>
            </a:endParaRPr>
          </a:p>
          <a:p>
            <a:pPr lvl="1">
              <a:spcBef>
                <a:spcPts val="600"/>
              </a:spcBef>
              <a:spcAft>
                <a:spcPts val="600"/>
              </a:spcAft>
            </a:pPr>
            <a:r>
              <a:rPr lang="en-GB" sz="1800" dirty="0">
                <a:solidFill>
                  <a:srgbClr val="002060"/>
                </a:solidFill>
              </a:rPr>
              <a:t>Justification of the estimated </a:t>
            </a:r>
            <a:r>
              <a:rPr lang="en-GB" sz="1800" dirty="0" smtClean="0">
                <a:solidFill>
                  <a:srgbClr val="002060"/>
                </a:solidFill>
              </a:rPr>
              <a:t>costs/unit rates calculation </a:t>
            </a:r>
          </a:p>
          <a:p>
            <a:pPr marL="342900" lvl="1" indent="-342900">
              <a:spcBef>
                <a:spcPts val="600"/>
              </a:spcBef>
              <a:spcAft>
                <a:spcPts val="600"/>
              </a:spcAft>
              <a:buFont typeface="Arial" pitchFamily="34" charset="0"/>
              <a:buChar char="•"/>
            </a:pPr>
            <a:r>
              <a:rPr lang="en-US" sz="1800" dirty="0">
                <a:solidFill>
                  <a:srgbClr val="002060"/>
                </a:solidFill>
              </a:rPr>
              <a:t>Before finalizing the budget proposal, applicants should </a:t>
            </a:r>
            <a:r>
              <a:rPr lang="en-US" sz="1800" dirty="0" smtClean="0">
                <a:solidFill>
                  <a:srgbClr val="002060"/>
                </a:solidFill>
              </a:rPr>
              <a:t>carefully </a:t>
            </a:r>
            <a:r>
              <a:rPr lang="en-US" sz="1800" dirty="0">
                <a:solidFill>
                  <a:srgbClr val="002060"/>
                </a:solidFill>
              </a:rPr>
              <a:t>review the budget, the justification section, and the project description</a:t>
            </a:r>
            <a:endParaRPr lang="en-GB" sz="1800" dirty="0">
              <a:solidFill>
                <a:srgbClr val="002060"/>
              </a:solidFill>
            </a:endParaRPr>
          </a:p>
        </p:txBody>
      </p:sp>
    </p:spTree>
    <p:extLst>
      <p:ext uri="{BB962C8B-B14F-4D97-AF65-F5344CB8AC3E}">
        <p14:creationId xmlns:p14="http://schemas.microsoft.com/office/powerpoint/2010/main" val="35519099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solidFill>
                  <a:srgbClr val="002060"/>
                </a:solidFill>
              </a:rPr>
              <a:t>Expected Sources of Funding</a:t>
            </a:r>
            <a:endParaRPr lang="en-US" sz="3000" dirty="0">
              <a:solidFill>
                <a:srgbClr val="002060"/>
              </a:solidFill>
            </a:endParaRPr>
          </a:p>
        </p:txBody>
      </p:sp>
      <p:sp>
        <p:nvSpPr>
          <p:cNvPr id="3" name="Content Placeholder 2"/>
          <p:cNvSpPr>
            <a:spLocks noGrp="1"/>
          </p:cNvSpPr>
          <p:nvPr>
            <p:ph idx="1"/>
          </p:nvPr>
        </p:nvSpPr>
        <p:spPr>
          <a:xfrm>
            <a:off x="457200" y="1600200"/>
            <a:ext cx="8686800" cy="4525963"/>
          </a:xfrm>
        </p:spPr>
        <p:txBody>
          <a:bodyPr>
            <a:normAutofit/>
          </a:bodyPr>
          <a:lstStyle/>
          <a:p>
            <a:pPr>
              <a:spcBef>
                <a:spcPts val="600"/>
              </a:spcBef>
              <a:spcAft>
                <a:spcPts val="600"/>
              </a:spcAft>
            </a:pPr>
            <a:r>
              <a:rPr lang="en-GB" sz="1800" dirty="0" smtClean="0">
                <a:solidFill>
                  <a:srgbClr val="002060"/>
                </a:solidFill>
              </a:rPr>
              <a:t>Information </a:t>
            </a:r>
            <a:r>
              <a:rPr lang="en-GB" sz="1800" dirty="0">
                <a:solidFill>
                  <a:srgbClr val="002060"/>
                </a:solidFill>
              </a:rPr>
              <a:t>on the total eligible </a:t>
            </a:r>
            <a:r>
              <a:rPr lang="en-GB" sz="1800" dirty="0" smtClean="0">
                <a:solidFill>
                  <a:srgbClr val="002060"/>
                </a:solidFill>
              </a:rPr>
              <a:t>costs, </a:t>
            </a:r>
            <a:r>
              <a:rPr lang="en-GB" sz="1800" dirty="0">
                <a:solidFill>
                  <a:srgbClr val="002060"/>
                </a:solidFill>
              </a:rPr>
              <a:t>requested Contracting Authority contribution expressed as a percentage of total eligible costs, and </a:t>
            </a:r>
            <a:r>
              <a:rPr lang="en-GB" sz="1800" dirty="0" smtClean="0">
                <a:solidFill>
                  <a:srgbClr val="002060"/>
                </a:solidFill>
              </a:rPr>
              <a:t>indication of other </a:t>
            </a:r>
            <a:r>
              <a:rPr lang="en-GB" sz="1800" dirty="0">
                <a:solidFill>
                  <a:srgbClr val="002060"/>
                </a:solidFill>
              </a:rPr>
              <a:t>expected sources of </a:t>
            </a:r>
            <a:r>
              <a:rPr lang="en-GB" sz="1800" dirty="0" smtClean="0">
                <a:solidFill>
                  <a:srgbClr val="002060"/>
                </a:solidFill>
              </a:rPr>
              <a:t>funding</a:t>
            </a:r>
            <a:endParaRPr lang="en-US" sz="1800" dirty="0">
              <a:solidFill>
                <a:srgbClr val="002060"/>
              </a:solidFill>
            </a:endParaRPr>
          </a:p>
          <a:p>
            <a:pPr>
              <a:spcBef>
                <a:spcPts val="600"/>
              </a:spcBef>
              <a:spcAft>
                <a:spcPts val="600"/>
              </a:spcAft>
            </a:pPr>
            <a:r>
              <a:rPr lang="en-GB" sz="1800" dirty="0">
                <a:solidFill>
                  <a:srgbClr val="002060"/>
                </a:solidFill>
              </a:rPr>
              <a:t>Applicants need to ensure that the amount and percentage of Contracting Authority contribution align with limits set in the applicable Guidelines for </a:t>
            </a:r>
            <a:r>
              <a:rPr lang="en-GB" sz="1800" dirty="0" smtClean="0">
                <a:solidFill>
                  <a:srgbClr val="002060"/>
                </a:solidFill>
              </a:rPr>
              <a:t>Applicants </a:t>
            </a:r>
          </a:p>
          <a:p>
            <a:pPr marL="0" indent="0">
              <a:spcBef>
                <a:spcPts val="600"/>
              </a:spcBef>
              <a:spcAft>
                <a:spcPts val="600"/>
              </a:spcAft>
              <a:buNone/>
            </a:pPr>
            <a:endParaRPr lang="en-US" sz="1800" dirty="0">
              <a:solidFill>
                <a:srgbClr val="002060"/>
              </a:solidFill>
            </a:endParaRPr>
          </a:p>
        </p:txBody>
      </p:sp>
    </p:spTree>
    <p:extLst>
      <p:ext uri="{BB962C8B-B14F-4D97-AF65-F5344CB8AC3E}">
        <p14:creationId xmlns:p14="http://schemas.microsoft.com/office/powerpoint/2010/main" val="26281268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solidFill>
                  <a:srgbClr val="002060"/>
                </a:solidFill>
                <a:latin typeface="+mn-lt"/>
              </a:rPr>
              <a:t>Expected sources of funding &amp; summary of estimated </a:t>
            </a:r>
            <a:r>
              <a:rPr lang="en-US" sz="3000" dirty="0" smtClean="0">
                <a:solidFill>
                  <a:srgbClr val="002060"/>
                </a:solidFill>
                <a:latin typeface="+mn-lt"/>
              </a:rPr>
              <a:t>costs, Example</a:t>
            </a:r>
            <a:endParaRPr lang="en-US" sz="3000" dirty="0">
              <a:solidFill>
                <a:srgbClr val="002060"/>
              </a:solidFill>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679060"/>
              </p:ext>
            </p:extLst>
          </p:nvPr>
        </p:nvGraphicFramePr>
        <p:xfrm>
          <a:off x="755577" y="1417638"/>
          <a:ext cx="6840760" cy="4288763"/>
        </p:xfrm>
        <a:graphic>
          <a:graphicData uri="http://schemas.openxmlformats.org/drawingml/2006/table">
            <a:tbl>
              <a:tblPr firstRow="1" bandRow="1">
                <a:tableStyleId>{5C22544A-7EE6-4342-B048-85BDC9FD1C3A}</a:tableStyleId>
              </a:tblPr>
              <a:tblGrid>
                <a:gridCol w="1665456">
                  <a:extLst>
                    <a:ext uri="{9D8B030D-6E8A-4147-A177-3AD203B41FA5}">
                      <a16:colId xmlns:a16="http://schemas.microsoft.com/office/drawing/2014/main" val="1635660444"/>
                    </a:ext>
                  </a:extLst>
                </a:gridCol>
                <a:gridCol w="935961">
                  <a:extLst>
                    <a:ext uri="{9D8B030D-6E8A-4147-A177-3AD203B41FA5}">
                      <a16:colId xmlns:a16="http://schemas.microsoft.com/office/drawing/2014/main" val="4007895633"/>
                    </a:ext>
                  </a:extLst>
                </a:gridCol>
                <a:gridCol w="1830623">
                  <a:extLst>
                    <a:ext uri="{9D8B030D-6E8A-4147-A177-3AD203B41FA5}">
                      <a16:colId xmlns:a16="http://schemas.microsoft.com/office/drawing/2014/main" val="3493484988"/>
                    </a:ext>
                  </a:extLst>
                </a:gridCol>
                <a:gridCol w="2408720">
                  <a:extLst>
                    <a:ext uri="{9D8B030D-6E8A-4147-A177-3AD203B41FA5}">
                      <a16:colId xmlns:a16="http://schemas.microsoft.com/office/drawing/2014/main" val="3715551674"/>
                    </a:ext>
                  </a:extLst>
                </a:gridCol>
              </a:tblGrid>
              <a:tr h="427186">
                <a:tc>
                  <a:txBody>
                    <a:bodyPr/>
                    <a:lstStyle/>
                    <a:p>
                      <a:pPr algn="l" fontAlgn="b"/>
                      <a:endParaRPr lang="en-US" sz="1000" b="1" i="0" u="none" strike="noStrike" dirty="0">
                        <a:solidFill>
                          <a:srgbClr val="002060"/>
                        </a:solidFill>
                        <a:effectLst/>
                        <a:latin typeface="Arial" panose="020B0604020202020204" pitchFamily="34" charset="0"/>
                      </a:endParaRPr>
                    </a:p>
                  </a:txBody>
                  <a:tcPr marL="7620" marR="7620" marT="7620" marB="0" anchor="b">
                    <a:noFill/>
                  </a:tcPr>
                </a:tc>
                <a:tc>
                  <a:txBody>
                    <a:bodyPr/>
                    <a:lstStyle/>
                    <a:p>
                      <a:pPr algn="l" fontAlgn="b"/>
                      <a:endParaRPr lang="en-US" sz="1000" b="0" i="0" u="none" strike="noStrike">
                        <a:solidFill>
                          <a:srgbClr val="002060"/>
                        </a:solidFill>
                        <a:effectLst/>
                        <a:latin typeface="Arial" panose="020B0604020202020204" pitchFamily="34" charset="0"/>
                      </a:endParaRPr>
                    </a:p>
                  </a:txBody>
                  <a:tcPr marL="7620" marR="7620" marT="7620" marB="0" anchor="b">
                    <a:noFill/>
                  </a:tcPr>
                </a:tc>
                <a:tc>
                  <a:txBody>
                    <a:bodyPr/>
                    <a:lstStyle/>
                    <a:p>
                      <a:pPr algn="ctr" fontAlgn="b"/>
                      <a:r>
                        <a:rPr lang="en-US" sz="1000" b="1" i="0" u="none" strike="noStrike" dirty="0">
                          <a:solidFill>
                            <a:srgbClr val="002060"/>
                          </a:solidFill>
                          <a:effectLst/>
                          <a:latin typeface="Arial" panose="020B0604020202020204" pitchFamily="34" charset="0"/>
                        </a:rPr>
                        <a:t>Amount</a:t>
                      </a:r>
                    </a:p>
                  </a:txBody>
                  <a:tcPr marL="7620" marR="7620" marT="7620" marB="0" anchor="b">
                    <a:noFill/>
                  </a:tcPr>
                </a:tc>
                <a:tc>
                  <a:txBody>
                    <a:bodyPr/>
                    <a:lstStyle/>
                    <a:p>
                      <a:pPr algn="ctr" fontAlgn="b"/>
                      <a:r>
                        <a:rPr lang="en-US" sz="1000" b="1" i="0" u="none" strike="noStrike" dirty="0">
                          <a:solidFill>
                            <a:srgbClr val="002060"/>
                          </a:solidFill>
                          <a:effectLst/>
                          <a:latin typeface="Arial" panose="020B0604020202020204" pitchFamily="34" charset="0"/>
                        </a:rPr>
                        <a:t>Percentage</a:t>
                      </a:r>
                    </a:p>
                  </a:txBody>
                  <a:tcPr marL="7620" marR="7620" marT="7620" marB="0" anchor="b">
                    <a:noFill/>
                  </a:tcPr>
                </a:tc>
                <a:extLst>
                  <a:ext uri="{0D108BD9-81ED-4DB2-BD59-A6C34878D82A}">
                    <a16:rowId xmlns:a16="http://schemas.microsoft.com/office/drawing/2014/main" val="1966467940"/>
                  </a:ext>
                </a:extLst>
              </a:tr>
              <a:tr h="145373">
                <a:tc>
                  <a:txBody>
                    <a:bodyPr/>
                    <a:lstStyle/>
                    <a:p>
                      <a:pPr algn="l" fontAlgn="b"/>
                      <a:endParaRPr lang="en-US" sz="1000" b="1" i="0" u="none" strike="noStrike">
                        <a:solidFill>
                          <a:srgbClr val="002060"/>
                        </a:solidFill>
                        <a:effectLst/>
                        <a:latin typeface="Arial" panose="020B0604020202020204" pitchFamily="34" charset="0"/>
                      </a:endParaRPr>
                    </a:p>
                  </a:txBody>
                  <a:tcPr marL="7620" marR="7620" marT="7620" marB="0" anchor="b">
                    <a:noFill/>
                  </a:tcPr>
                </a:tc>
                <a:tc>
                  <a:txBody>
                    <a:bodyPr/>
                    <a:lstStyle/>
                    <a:p>
                      <a:pPr algn="l" fontAlgn="b"/>
                      <a:endParaRPr lang="en-US" sz="1000" b="0" i="0" u="none" strike="noStrike">
                        <a:solidFill>
                          <a:srgbClr val="002060"/>
                        </a:solidFill>
                        <a:effectLst/>
                        <a:latin typeface="Arial" panose="020B0604020202020204" pitchFamily="34" charset="0"/>
                      </a:endParaRPr>
                    </a:p>
                  </a:txBody>
                  <a:tcPr marL="7620" marR="7620" marT="7620" marB="0" anchor="b">
                    <a:noFill/>
                  </a:tcPr>
                </a:tc>
                <a:tc>
                  <a:txBody>
                    <a:bodyPr/>
                    <a:lstStyle/>
                    <a:p>
                      <a:pPr algn="ctr" fontAlgn="b"/>
                      <a:r>
                        <a:rPr lang="en-US" sz="1000" b="1" i="0" u="none" strike="noStrike" dirty="0">
                          <a:solidFill>
                            <a:srgbClr val="002060"/>
                          </a:solidFill>
                          <a:effectLst/>
                          <a:latin typeface="Arial" panose="020B0604020202020204" pitchFamily="34" charset="0"/>
                        </a:rPr>
                        <a:t>EUR</a:t>
                      </a:r>
                      <a:br>
                        <a:rPr lang="en-US" sz="1000" b="1" i="0" u="none" strike="noStrike" dirty="0">
                          <a:solidFill>
                            <a:srgbClr val="002060"/>
                          </a:solidFill>
                          <a:effectLst/>
                          <a:latin typeface="Arial" panose="020B0604020202020204" pitchFamily="34" charset="0"/>
                        </a:rPr>
                      </a:br>
                      <a:endParaRPr lang="en-US" sz="1000" b="1" i="0" u="none" strike="noStrike" dirty="0">
                        <a:solidFill>
                          <a:srgbClr val="002060"/>
                        </a:solidFill>
                        <a:effectLst/>
                        <a:latin typeface="Arial" panose="020B0604020202020204" pitchFamily="34" charset="0"/>
                      </a:endParaRPr>
                    </a:p>
                  </a:txBody>
                  <a:tcPr marL="7620" marR="7620" marT="7620" marB="0" anchor="b">
                    <a:noFill/>
                  </a:tcPr>
                </a:tc>
                <a:tc>
                  <a:txBody>
                    <a:bodyPr/>
                    <a:lstStyle/>
                    <a:p>
                      <a:pPr algn="ctr" fontAlgn="ctr"/>
                      <a:r>
                        <a:rPr lang="en-US" sz="1000" b="1" i="0" u="none" strike="noStrike" dirty="0">
                          <a:solidFill>
                            <a:srgbClr val="002060"/>
                          </a:solidFill>
                          <a:effectLst/>
                          <a:latin typeface="Arial" panose="020B0604020202020204" pitchFamily="34" charset="0"/>
                        </a:rPr>
                        <a:t>%</a:t>
                      </a:r>
                    </a:p>
                  </a:txBody>
                  <a:tcPr marL="7620" marR="7620" marT="7620" marB="0" anchor="ctr">
                    <a:noFill/>
                  </a:tcPr>
                </a:tc>
                <a:extLst>
                  <a:ext uri="{0D108BD9-81ED-4DB2-BD59-A6C34878D82A}">
                    <a16:rowId xmlns:a16="http://schemas.microsoft.com/office/drawing/2014/main" val="709791474"/>
                  </a:ext>
                </a:extLst>
              </a:tr>
              <a:tr h="145373">
                <a:tc gridSpan="2">
                  <a:txBody>
                    <a:bodyPr/>
                    <a:lstStyle/>
                    <a:p>
                      <a:pPr algn="l" fontAlgn="b"/>
                      <a:r>
                        <a:rPr lang="en-US" sz="1000" b="1" i="0" u="none" strike="noStrike">
                          <a:solidFill>
                            <a:srgbClr val="002060"/>
                          </a:solidFill>
                          <a:effectLst/>
                          <a:latin typeface="Arial" panose="020B0604020202020204" pitchFamily="34" charset="0"/>
                        </a:rPr>
                        <a:t>Expected sources of funding</a:t>
                      </a:r>
                      <a:r>
                        <a:rPr lang="en-US" sz="1000" b="1" i="0" u="none" strike="noStrike" baseline="30000">
                          <a:solidFill>
                            <a:srgbClr val="002060"/>
                          </a:solidFill>
                          <a:effectLst/>
                          <a:latin typeface="Arial" panose="020B0604020202020204" pitchFamily="34" charset="0"/>
                        </a:rPr>
                        <a:t>1</a:t>
                      </a:r>
                      <a:endParaRPr lang="en-US" sz="1000" b="1" i="0" u="none" strike="noStrike">
                        <a:solidFill>
                          <a:srgbClr val="002060"/>
                        </a:solidFill>
                        <a:effectLst/>
                        <a:latin typeface="Arial" panose="020B0604020202020204" pitchFamily="34" charset="0"/>
                      </a:endParaRPr>
                    </a:p>
                  </a:txBody>
                  <a:tcPr marL="7620" marR="7620" marT="7620" marB="0" anchor="b">
                    <a:noFill/>
                  </a:tcPr>
                </a:tc>
                <a:tc hMerge="1">
                  <a:txBody>
                    <a:bodyPr/>
                    <a:lstStyle/>
                    <a:p>
                      <a:endParaRPr lang="en-US"/>
                    </a:p>
                  </a:txBody>
                  <a:tcPr/>
                </a:tc>
                <a:tc>
                  <a:txBody>
                    <a:bodyPr/>
                    <a:lstStyle/>
                    <a:p>
                      <a:pPr algn="l" fontAlgn="b"/>
                      <a:r>
                        <a:rPr lang="en-US" sz="1000" b="0" i="0" u="none" strike="noStrike" dirty="0">
                          <a:solidFill>
                            <a:srgbClr val="002060"/>
                          </a:solidFill>
                          <a:effectLst/>
                          <a:latin typeface="Arial" panose="020B0604020202020204" pitchFamily="34" charset="0"/>
                        </a:rPr>
                        <a:t> </a:t>
                      </a:r>
                    </a:p>
                  </a:txBody>
                  <a:tcPr marL="7620" marR="7620" marT="7620" marB="0" anchor="b">
                    <a:noFill/>
                  </a:tcPr>
                </a:tc>
                <a:tc>
                  <a:txBody>
                    <a:bodyPr/>
                    <a:lstStyle/>
                    <a:p>
                      <a:pPr algn="l" fontAlgn="b"/>
                      <a:r>
                        <a:rPr lang="en-US" sz="1000" b="0" i="0" u="none" strike="noStrike" dirty="0">
                          <a:solidFill>
                            <a:srgbClr val="002060"/>
                          </a:solidFill>
                          <a:effectLst/>
                          <a:latin typeface="Arial" panose="020B0604020202020204" pitchFamily="34" charset="0"/>
                        </a:rPr>
                        <a:t> </a:t>
                      </a:r>
                    </a:p>
                  </a:txBody>
                  <a:tcPr marL="7620" marR="7620" marT="7620" marB="0" anchor="b">
                    <a:noFill/>
                  </a:tcPr>
                </a:tc>
                <a:extLst>
                  <a:ext uri="{0D108BD9-81ED-4DB2-BD59-A6C34878D82A}">
                    <a16:rowId xmlns:a16="http://schemas.microsoft.com/office/drawing/2014/main" val="2568401787"/>
                  </a:ext>
                </a:extLst>
              </a:tr>
              <a:tr h="145373">
                <a:tc>
                  <a:txBody>
                    <a:bodyPr/>
                    <a:lstStyle/>
                    <a:p>
                      <a:pPr algn="l" fontAlgn="b"/>
                      <a:endParaRPr lang="en-US" sz="1000" b="0" i="0" u="none" strike="noStrike">
                        <a:solidFill>
                          <a:srgbClr val="002060"/>
                        </a:solidFill>
                        <a:effectLst/>
                        <a:latin typeface="Arial" panose="020B0604020202020204" pitchFamily="34" charset="0"/>
                      </a:endParaRPr>
                    </a:p>
                  </a:txBody>
                  <a:tcPr marL="7620" marR="7620" marT="7620" marB="0" anchor="b">
                    <a:noFill/>
                  </a:tcPr>
                </a:tc>
                <a:tc>
                  <a:txBody>
                    <a:bodyPr/>
                    <a:lstStyle/>
                    <a:p>
                      <a:pPr algn="l" fontAlgn="b"/>
                      <a:endParaRPr lang="en-US" sz="1000" b="0" i="0" u="none" strike="noStrike">
                        <a:solidFill>
                          <a:srgbClr val="002060"/>
                        </a:solidFill>
                        <a:effectLst/>
                        <a:latin typeface="Arial" panose="020B0604020202020204" pitchFamily="34" charset="0"/>
                      </a:endParaRPr>
                    </a:p>
                  </a:txBody>
                  <a:tcPr marL="7620" marR="7620" marT="7620" marB="0" anchor="b">
                    <a:noFill/>
                  </a:tcPr>
                </a:tc>
                <a:tc>
                  <a:txBody>
                    <a:bodyPr/>
                    <a:lstStyle/>
                    <a:p>
                      <a:pPr algn="l" fontAlgn="b"/>
                      <a:r>
                        <a:rPr lang="en-US" sz="1000" b="0" i="0" u="none" strike="noStrike">
                          <a:solidFill>
                            <a:srgbClr val="002060"/>
                          </a:solidFill>
                          <a:effectLst/>
                          <a:latin typeface="Arial" panose="020B0604020202020204" pitchFamily="34" charset="0"/>
                        </a:rPr>
                        <a:t> </a:t>
                      </a:r>
                    </a:p>
                  </a:txBody>
                  <a:tcPr marL="7620" marR="7620" marT="7620" marB="0" anchor="b">
                    <a:noFill/>
                  </a:tcPr>
                </a:tc>
                <a:tc>
                  <a:txBody>
                    <a:bodyPr/>
                    <a:lstStyle/>
                    <a:p>
                      <a:pPr algn="l" fontAlgn="b"/>
                      <a:r>
                        <a:rPr lang="en-US" sz="1000" b="0" i="0" u="none" strike="noStrike" dirty="0">
                          <a:solidFill>
                            <a:srgbClr val="002060"/>
                          </a:solidFill>
                          <a:effectLst/>
                          <a:latin typeface="Arial" panose="020B0604020202020204" pitchFamily="34" charset="0"/>
                        </a:rPr>
                        <a:t> </a:t>
                      </a:r>
                    </a:p>
                  </a:txBody>
                  <a:tcPr marL="7620" marR="7620" marT="7620" marB="0" anchor="b">
                    <a:noFill/>
                  </a:tcPr>
                </a:tc>
                <a:extLst>
                  <a:ext uri="{0D108BD9-81ED-4DB2-BD59-A6C34878D82A}">
                    <a16:rowId xmlns:a16="http://schemas.microsoft.com/office/drawing/2014/main" val="4253482163"/>
                  </a:ext>
                </a:extLst>
              </a:tr>
              <a:tr h="145373">
                <a:tc gridSpan="2">
                  <a:txBody>
                    <a:bodyPr/>
                    <a:lstStyle/>
                    <a:p>
                      <a:pPr algn="l" fontAlgn="b"/>
                      <a:r>
                        <a:rPr lang="en-US" sz="1000" b="0" i="0" u="none" strike="noStrike">
                          <a:solidFill>
                            <a:srgbClr val="002060"/>
                          </a:solidFill>
                          <a:effectLst/>
                          <a:latin typeface="Arial" panose="020B0604020202020204" pitchFamily="34" charset="0"/>
                        </a:rPr>
                        <a:t>SELDI contribution sought in this application (A)</a:t>
                      </a:r>
                    </a:p>
                  </a:txBody>
                  <a:tcPr marL="7620" marR="7620" marT="7620" marB="0" anchor="b">
                    <a:noFill/>
                  </a:tcPr>
                </a:tc>
                <a:tc hMerge="1">
                  <a:txBody>
                    <a:bodyPr/>
                    <a:lstStyle/>
                    <a:p>
                      <a:endParaRPr lang="en-US"/>
                    </a:p>
                  </a:txBody>
                  <a:tcPr/>
                </a:tc>
                <a:tc>
                  <a:txBody>
                    <a:bodyPr/>
                    <a:lstStyle/>
                    <a:p>
                      <a:pPr algn="r" fontAlgn="b"/>
                      <a:r>
                        <a:rPr lang="en-US" sz="1000" b="1" i="0" u="none" strike="noStrike" dirty="0">
                          <a:solidFill>
                            <a:srgbClr val="002060"/>
                          </a:solidFill>
                          <a:effectLst/>
                          <a:latin typeface="Arial" panose="020B0604020202020204" pitchFamily="34" charset="0"/>
                        </a:rPr>
                        <a:t>10,000.00</a:t>
                      </a:r>
                    </a:p>
                  </a:txBody>
                  <a:tcPr marL="7620" marR="7620" marT="7620" marB="0" anchor="b">
                    <a:noFill/>
                  </a:tcPr>
                </a:tc>
                <a:tc>
                  <a:txBody>
                    <a:bodyPr/>
                    <a:lstStyle/>
                    <a:p>
                      <a:pPr algn="l" fontAlgn="b"/>
                      <a:r>
                        <a:rPr lang="en-US" sz="1000" b="1" i="0" u="none" strike="noStrike" dirty="0">
                          <a:solidFill>
                            <a:srgbClr val="002060"/>
                          </a:solidFill>
                          <a:effectLst/>
                          <a:latin typeface="Arial" panose="020B0604020202020204" pitchFamily="34" charset="0"/>
                        </a:rPr>
                        <a:t> </a:t>
                      </a:r>
                    </a:p>
                  </a:txBody>
                  <a:tcPr marL="7620" marR="7620" marT="7620" marB="0" anchor="b">
                    <a:noFill/>
                  </a:tcPr>
                </a:tc>
                <a:extLst>
                  <a:ext uri="{0D108BD9-81ED-4DB2-BD59-A6C34878D82A}">
                    <a16:rowId xmlns:a16="http://schemas.microsoft.com/office/drawing/2014/main" val="2951780971"/>
                  </a:ext>
                </a:extLst>
              </a:tr>
              <a:tr h="145373">
                <a:tc>
                  <a:txBody>
                    <a:bodyPr/>
                    <a:lstStyle/>
                    <a:p>
                      <a:pPr algn="l" fontAlgn="b"/>
                      <a:endParaRPr lang="en-US" sz="1000" b="0" i="0" u="none" strike="noStrike">
                        <a:solidFill>
                          <a:srgbClr val="002060"/>
                        </a:solidFill>
                        <a:effectLst/>
                        <a:latin typeface="Arial" panose="020B0604020202020204" pitchFamily="34" charset="0"/>
                      </a:endParaRPr>
                    </a:p>
                  </a:txBody>
                  <a:tcPr marL="7620" marR="7620" marT="7620" marB="0" anchor="b">
                    <a:noFill/>
                  </a:tcPr>
                </a:tc>
                <a:tc>
                  <a:txBody>
                    <a:bodyPr/>
                    <a:lstStyle/>
                    <a:p>
                      <a:pPr algn="l" fontAlgn="b"/>
                      <a:endParaRPr lang="en-US" sz="1000" b="0" i="0" u="none" strike="noStrike">
                        <a:solidFill>
                          <a:srgbClr val="002060"/>
                        </a:solidFill>
                        <a:effectLst/>
                        <a:latin typeface="Arial" panose="020B0604020202020204" pitchFamily="34" charset="0"/>
                      </a:endParaRPr>
                    </a:p>
                  </a:txBody>
                  <a:tcPr marL="7620" marR="7620" marT="7620" marB="0" anchor="b">
                    <a:noFill/>
                  </a:tcPr>
                </a:tc>
                <a:tc>
                  <a:txBody>
                    <a:bodyPr/>
                    <a:lstStyle/>
                    <a:p>
                      <a:pPr algn="l" fontAlgn="b"/>
                      <a:r>
                        <a:rPr lang="en-US" sz="1000" b="0" i="0" u="none" strike="noStrike">
                          <a:solidFill>
                            <a:srgbClr val="002060"/>
                          </a:solidFill>
                          <a:effectLst/>
                          <a:latin typeface="Arial" panose="020B0604020202020204" pitchFamily="34" charset="0"/>
                        </a:rPr>
                        <a:t> </a:t>
                      </a:r>
                    </a:p>
                  </a:txBody>
                  <a:tcPr marL="7620" marR="7620" marT="7620" marB="0" anchor="b">
                    <a:noFill/>
                  </a:tcPr>
                </a:tc>
                <a:tc>
                  <a:txBody>
                    <a:bodyPr/>
                    <a:lstStyle/>
                    <a:p>
                      <a:pPr algn="l" fontAlgn="b"/>
                      <a:r>
                        <a:rPr lang="en-US" sz="1000" b="0" i="0" u="none" strike="noStrike" dirty="0">
                          <a:solidFill>
                            <a:srgbClr val="002060"/>
                          </a:solidFill>
                          <a:effectLst/>
                          <a:latin typeface="Arial" panose="020B0604020202020204" pitchFamily="34" charset="0"/>
                        </a:rPr>
                        <a:t> </a:t>
                      </a:r>
                    </a:p>
                  </a:txBody>
                  <a:tcPr marL="7620" marR="7620" marT="7620" marB="0" anchor="b">
                    <a:noFill/>
                  </a:tcPr>
                </a:tc>
                <a:extLst>
                  <a:ext uri="{0D108BD9-81ED-4DB2-BD59-A6C34878D82A}">
                    <a16:rowId xmlns:a16="http://schemas.microsoft.com/office/drawing/2014/main" val="750214793"/>
                  </a:ext>
                </a:extLst>
              </a:tr>
              <a:tr h="197548">
                <a:tc gridSpan="2">
                  <a:txBody>
                    <a:bodyPr/>
                    <a:lstStyle/>
                    <a:p>
                      <a:pPr algn="l" fontAlgn="b"/>
                      <a:r>
                        <a:rPr lang="en-US" sz="1000" b="0" i="0" u="none" strike="noStrike" dirty="0">
                          <a:solidFill>
                            <a:srgbClr val="002060"/>
                          </a:solidFill>
                          <a:effectLst/>
                          <a:latin typeface="Arial" panose="020B0604020202020204" pitchFamily="34" charset="0"/>
                        </a:rPr>
                        <a:t>Other contributions (Applicant, other Donors </a:t>
                      </a:r>
                      <a:r>
                        <a:rPr lang="en-US" sz="1000" b="0" i="0" u="none" strike="noStrike" dirty="0" err="1">
                          <a:solidFill>
                            <a:srgbClr val="002060"/>
                          </a:solidFill>
                          <a:effectLst/>
                          <a:latin typeface="Arial" panose="020B0604020202020204" pitchFamily="34" charset="0"/>
                        </a:rPr>
                        <a:t>etc</a:t>
                      </a:r>
                      <a:r>
                        <a:rPr lang="en-US" sz="1000" b="0" i="0" u="none" strike="noStrike" dirty="0">
                          <a:solidFill>
                            <a:srgbClr val="002060"/>
                          </a:solidFill>
                          <a:effectLst/>
                          <a:latin typeface="Arial" panose="020B0604020202020204" pitchFamily="34" charset="0"/>
                        </a:rPr>
                        <a:t>)</a:t>
                      </a:r>
                    </a:p>
                  </a:txBody>
                  <a:tcPr marL="7620" marR="7620" marT="7620" marB="0" anchor="b">
                    <a:noFill/>
                  </a:tcPr>
                </a:tc>
                <a:tc hMerge="1">
                  <a:txBody>
                    <a:bodyPr/>
                    <a:lstStyle/>
                    <a:p>
                      <a:endParaRPr lang="en-US"/>
                    </a:p>
                  </a:txBody>
                  <a:tcPr/>
                </a:tc>
                <a:tc>
                  <a:txBody>
                    <a:bodyPr/>
                    <a:lstStyle/>
                    <a:p>
                      <a:pPr algn="l" fontAlgn="b"/>
                      <a:r>
                        <a:rPr lang="en-US" sz="1000" b="0" i="0" u="none" strike="noStrike">
                          <a:solidFill>
                            <a:srgbClr val="002060"/>
                          </a:solidFill>
                          <a:effectLst/>
                          <a:latin typeface="Arial" panose="020B0604020202020204" pitchFamily="34" charset="0"/>
                        </a:rPr>
                        <a:t> </a:t>
                      </a:r>
                    </a:p>
                  </a:txBody>
                  <a:tcPr marL="7620" marR="7620" marT="7620" marB="0" anchor="b">
                    <a:noFill/>
                  </a:tcPr>
                </a:tc>
                <a:tc>
                  <a:txBody>
                    <a:bodyPr/>
                    <a:lstStyle/>
                    <a:p>
                      <a:pPr algn="l" fontAlgn="b"/>
                      <a:r>
                        <a:rPr lang="en-US" sz="1000" b="0" i="0" u="none" strike="noStrike" dirty="0">
                          <a:solidFill>
                            <a:srgbClr val="002060"/>
                          </a:solidFill>
                          <a:effectLst/>
                          <a:latin typeface="Arial" panose="020B0604020202020204" pitchFamily="34" charset="0"/>
                        </a:rPr>
                        <a:t> </a:t>
                      </a:r>
                    </a:p>
                  </a:txBody>
                  <a:tcPr marL="7620" marR="7620" marT="7620" marB="0" anchor="b">
                    <a:noFill/>
                  </a:tcPr>
                </a:tc>
                <a:extLst>
                  <a:ext uri="{0D108BD9-81ED-4DB2-BD59-A6C34878D82A}">
                    <a16:rowId xmlns:a16="http://schemas.microsoft.com/office/drawing/2014/main" val="1672671903"/>
                  </a:ext>
                </a:extLst>
              </a:tr>
              <a:tr h="311825">
                <a:tc>
                  <a:txBody>
                    <a:bodyPr/>
                    <a:lstStyle/>
                    <a:p>
                      <a:pPr algn="l" fontAlgn="b"/>
                      <a:r>
                        <a:rPr lang="en-US" sz="1000" b="0" i="1" u="none" strike="noStrike" dirty="0">
                          <a:solidFill>
                            <a:srgbClr val="002060"/>
                          </a:solidFill>
                          <a:effectLst/>
                          <a:latin typeface="Arial" panose="020B0604020202020204" pitchFamily="34" charset="0"/>
                        </a:rPr>
                        <a:t>Applicants own contribution</a:t>
                      </a:r>
                    </a:p>
                  </a:txBody>
                  <a:tcPr marL="7620" marR="7620" marT="7620" marB="0" anchor="b">
                    <a:noFill/>
                  </a:tcPr>
                </a:tc>
                <a:tc>
                  <a:txBody>
                    <a:bodyPr/>
                    <a:lstStyle/>
                    <a:p>
                      <a:pPr algn="l" fontAlgn="b"/>
                      <a:r>
                        <a:rPr lang="en-US" sz="1000" b="0" i="1" u="none" strike="noStrike">
                          <a:solidFill>
                            <a:srgbClr val="002060"/>
                          </a:solidFill>
                          <a:effectLst/>
                          <a:latin typeface="Arial" panose="020B0604020202020204" pitchFamily="34" charset="0"/>
                        </a:rPr>
                        <a:t>Conditions </a:t>
                      </a:r>
                    </a:p>
                  </a:txBody>
                  <a:tcPr marL="7620" marR="7620" marT="7620" marB="0" anchor="b">
                    <a:noFill/>
                  </a:tcPr>
                </a:tc>
                <a:tc>
                  <a:txBody>
                    <a:bodyPr/>
                    <a:lstStyle/>
                    <a:p>
                      <a:pPr algn="r" fontAlgn="b"/>
                      <a:r>
                        <a:rPr lang="en-US" sz="1000" b="0" i="0" u="none" strike="noStrike">
                          <a:solidFill>
                            <a:srgbClr val="002060"/>
                          </a:solidFill>
                          <a:effectLst/>
                          <a:latin typeface="Arial" panose="020B0604020202020204" pitchFamily="34" charset="0"/>
                        </a:rPr>
                        <a:t>1,910.08</a:t>
                      </a:r>
                    </a:p>
                  </a:txBody>
                  <a:tcPr marL="7620" marR="7620" marT="7620" marB="0" anchor="b">
                    <a:noFill/>
                  </a:tcPr>
                </a:tc>
                <a:tc>
                  <a:txBody>
                    <a:bodyPr/>
                    <a:lstStyle/>
                    <a:p>
                      <a:pPr algn="l" fontAlgn="b"/>
                      <a:r>
                        <a:rPr lang="en-US" sz="1000" b="0" i="0" u="none" strike="noStrike" dirty="0">
                          <a:solidFill>
                            <a:srgbClr val="002060"/>
                          </a:solidFill>
                          <a:effectLst/>
                          <a:latin typeface="Arial" panose="020B0604020202020204" pitchFamily="34" charset="0"/>
                        </a:rPr>
                        <a:t> </a:t>
                      </a:r>
                    </a:p>
                  </a:txBody>
                  <a:tcPr marL="7620" marR="7620" marT="7620" marB="0" anchor="b">
                    <a:noFill/>
                  </a:tcPr>
                </a:tc>
                <a:extLst>
                  <a:ext uri="{0D108BD9-81ED-4DB2-BD59-A6C34878D82A}">
                    <a16:rowId xmlns:a16="http://schemas.microsoft.com/office/drawing/2014/main" val="3534008961"/>
                  </a:ext>
                </a:extLst>
              </a:tr>
              <a:tr h="193016">
                <a:tc gridSpan="2">
                  <a:txBody>
                    <a:bodyPr/>
                    <a:lstStyle/>
                    <a:p>
                      <a:pPr algn="l" fontAlgn="b"/>
                      <a:r>
                        <a:rPr lang="en-US" sz="1000" b="0" i="0" u="none" strike="noStrike" dirty="0" smtClean="0">
                          <a:solidFill>
                            <a:srgbClr val="002060"/>
                          </a:solidFill>
                          <a:effectLst/>
                          <a:latin typeface="Arial" panose="020B0604020202020204" pitchFamily="34" charset="0"/>
                        </a:rPr>
                        <a:t>…</a:t>
                      </a:r>
                      <a:endParaRPr lang="en-US" sz="1000" b="0" i="0" u="none" strike="noStrike" dirty="0">
                        <a:solidFill>
                          <a:srgbClr val="002060"/>
                        </a:solidFill>
                        <a:effectLst/>
                        <a:latin typeface="Arial" panose="020B0604020202020204" pitchFamily="34" charset="0"/>
                      </a:endParaRPr>
                    </a:p>
                  </a:txBody>
                  <a:tcPr marL="7620" marR="7620" marT="7620" marB="0" anchor="b">
                    <a:noFill/>
                  </a:tcPr>
                </a:tc>
                <a:tc hMerge="1">
                  <a:txBody>
                    <a:bodyPr/>
                    <a:lstStyle/>
                    <a:p>
                      <a:endParaRPr lang="en-US"/>
                    </a:p>
                  </a:txBody>
                  <a:tcPr/>
                </a:tc>
                <a:tc>
                  <a:txBody>
                    <a:bodyPr/>
                    <a:lstStyle/>
                    <a:p>
                      <a:pPr algn="r" fontAlgn="b"/>
                      <a:endParaRPr lang="en-US" sz="1000" b="1" i="0" u="none" strike="noStrike" dirty="0">
                        <a:solidFill>
                          <a:srgbClr val="002060"/>
                        </a:solidFill>
                        <a:effectLst/>
                        <a:latin typeface="Arial" panose="020B0604020202020204" pitchFamily="34" charset="0"/>
                      </a:endParaRPr>
                    </a:p>
                  </a:txBody>
                  <a:tcPr marL="7620" marR="7620" marT="7620" marB="0" anchor="b">
                    <a:noFill/>
                  </a:tcPr>
                </a:tc>
                <a:tc>
                  <a:txBody>
                    <a:bodyPr/>
                    <a:lstStyle/>
                    <a:p>
                      <a:pPr algn="l" fontAlgn="b"/>
                      <a:endParaRPr lang="en-US" sz="1000" b="1" i="0" u="none" strike="noStrike" dirty="0">
                        <a:solidFill>
                          <a:srgbClr val="002060"/>
                        </a:solidFill>
                        <a:effectLst/>
                        <a:latin typeface="Arial" panose="020B0604020202020204" pitchFamily="34" charset="0"/>
                      </a:endParaRPr>
                    </a:p>
                  </a:txBody>
                  <a:tcPr marL="7620" marR="7620" marT="7620" marB="0" anchor="b">
                    <a:noFill/>
                  </a:tcPr>
                </a:tc>
                <a:extLst>
                  <a:ext uri="{0D108BD9-81ED-4DB2-BD59-A6C34878D82A}">
                    <a16:rowId xmlns:a16="http://schemas.microsoft.com/office/drawing/2014/main" val="661549193"/>
                  </a:ext>
                </a:extLst>
              </a:tr>
              <a:tr h="193016">
                <a:tc gridSpan="2">
                  <a:txBody>
                    <a:bodyPr/>
                    <a:lstStyle/>
                    <a:p>
                      <a:pPr algn="l" fontAlgn="b"/>
                      <a:r>
                        <a:rPr lang="en-US" sz="1000" b="0" i="0" u="none" strike="noStrike" dirty="0">
                          <a:solidFill>
                            <a:srgbClr val="002060"/>
                          </a:solidFill>
                          <a:effectLst/>
                          <a:latin typeface="Arial" panose="020B0604020202020204" pitchFamily="34" charset="0"/>
                        </a:rPr>
                        <a:t>Expected TOTAL CONTRIBUTIONS</a:t>
                      </a:r>
                    </a:p>
                  </a:txBody>
                  <a:tcPr marL="7620" marR="7620" marT="7620" marB="0" anchor="b">
                    <a:noFill/>
                  </a:tcPr>
                </a:tc>
                <a:tc hMerge="1">
                  <a:txBody>
                    <a:bodyPr/>
                    <a:lstStyle/>
                    <a:p>
                      <a:endParaRPr lang="en-US"/>
                    </a:p>
                  </a:txBody>
                  <a:tcPr/>
                </a:tc>
                <a:tc>
                  <a:txBody>
                    <a:bodyPr/>
                    <a:lstStyle/>
                    <a:p>
                      <a:pPr algn="r" fontAlgn="b"/>
                      <a:r>
                        <a:rPr lang="en-US" sz="1000" b="1" i="0" u="none" strike="noStrike" dirty="0">
                          <a:solidFill>
                            <a:srgbClr val="002060"/>
                          </a:solidFill>
                          <a:effectLst/>
                          <a:latin typeface="Arial" panose="020B0604020202020204" pitchFamily="34" charset="0"/>
                        </a:rPr>
                        <a:t>1,910.08</a:t>
                      </a:r>
                    </a:p>
                  </a:txBody>
                  <a:tcPr marL="7620" marR="7620" marT="7620" marB="0" anchor="b">
                    <a:noFill/>
                  </a:tcPr>
                </a:tc>
                <a:tc>
                  <a:txBody>
                    <a:bodyPr/>
                    <a:lstStyle/>
                    <a:p>
                      <a:pPr algn="l" fontAlgn="b"/>
                      <a:r>
                        <a:rPr lang="en-US" sz="1000" b="1" i="0" u="none" strike="noStrike" dirty="0">
                          <a:solidFill>
                            <a:srgbClr val="002060"/>
                          </a:solidFill>
                          <a:effectLst/>
                          <a:latin typeface="Arial" panose="020B0604020202020204" pitchFamily="34" charset="0"/>
                        </a:rPr>
                        <a:t> </a:t>
                      </a:r>
                    </a:p>
                  </a:txBody>
                  <a:tcPr marL="7620" marR="7620" marT="7620" marB="0" anchor="b">
                    <a:noFill/>
                  </a:tcPr>
                </a:tc>
                <a:extLst>
                  <a:ext uri="{0D108BD9-81ED-4DB2-BD59-A6C34878D82A}">
                    <a16:rowId xmlns:a16="http://schemas.microsoft.com/office/drawing/2014/main" val="1607285912"/>
                  </a:ext>
                </a:extLst>
              </a:tr>
              <a:tr h="311825">
                <a:tc>
                  <a:txBody>
                    <a:bodyPr/>
                    <a:lstStyle/>
                    <a:p>
                      <a:pPr algn="l" fontAlgn="b"/>
                      <a:r>
                        <a:rPr lang="en-US" sz="1000" b="1" i="0" u="none" strike="noStrike" dirty="0">
                          <a:solidFill>
                            <a:srgbClr val="002060"/>
                          </a:solidFill>
                          <a:effectLst/>
                          <a:latin typeface="Arial" panose="020B0604020202020204" pitchFamily="34" charset="0"/>
                        </a:rPr>
                        <a:t>Estimated Costs</a:t>
                      </a:r>
                    </a:p>
                  </a:txBody>
                  <a:tcPr marL="7620" marR="7620" marT="7620" marB="0" anchor="b">
                    <a:noFill/>
                  </a:tcPr>
                </a:tc>
                <a:tc>
                  <a:txBody>
                    <a:bodyPr/>
                    <a:lstStyle/>
                    <a:p>
                      <a:pPr algn="l" fontAlgn="b"/>
                      <a:r>
                        <a:rPr lang="en-US" sz="1000" b="0" i="0" u="none" strike="noStrike" dirty="0">
                          <a:solidFill>
                            <a:srgbClr val="002060"/>
                          </a:solidFill>
                          <a:effectLst/>
                          <a:latin typeface="Arial" panose="020B0604020202020204" pitchFamily="34" charset="0"/>
                        </a:rPr>
                        <a:t> </a:t>
                      </a:r>
                    </a:p>
                  </a:txBody>
                  <a:tcPr marL="7620" marR="7620" marT="7620" marB="0" anchor="b">
                    <a:noFill/>
                  </a:tcPr>
                </a:tc>
                <a:tc>
                  <a:txBody>
                    <a:bodyPr/>
                    <a:lstStyle/>
                    <a:p>
                      <a:pPr algn="l" fontAlgn="b"/>
                      <a:r>
                        <a:rPr lang="en-US" sz="1000" b="0" i="0" u="none" strike="noStrike">
                          <a:solidFill>
                            <a:srgbClr val="002060"/>
                          </a:solidFill>
                          <a:effectLst/>
                          <a:latin typeface="Arial" panose="020B0604020202020204" pitchFamily="34" charset="0"/>
                        </a:rPr>
                        <a:t> </a:t>
                      </a:r>
                    </a:p>
                  </a:txBody>
                  <a:tcPr marL="7620" marR="7620" marT="7620" marB="0" anchor="b">
                    <a:noFill/>
                  </a:tcPr>
                </a:tc>
                <a:tc>
                  <a:txBody>
                    <a:bodyPr/>
                    <a:lstStyle/>
                    <a:p>
                      <a:pPr algn="l" fontAlgn="b"/>
                      <a:r>
                        <a:rPr lang="en-US" sz="1000" b="0" i="0" u="none" strike="noStrike" dirty="0">
                          <a:solidFill>
                            <a:srgbClr val="002060"/>
                          </a:solidFill>
                          <a:effectLst/>
                          <a:latin typeface="Arial" panose="020B0604020202020204" pitchFamily="34" charset="0"/>
                        </a:rPr>
                        <a:t> </a:t>
                      </a:r>
                    </a:p>
                  </a:txBody>
                  <a:tcPr marL="7620" marR="7620" marT="7620" marB="0" anchor="b">
                    <a:noFill/>
                  </a:tcPr>
                </a:tc>
                <a:extLst>
                  <a:ext uri="{0D108BD9-81ED-4DB2-BD59-A6C34878D82A}">
                    <a16:rowId xmlns:a16="http://schemas.microsoft.com/office/drawing/2014/main" val="4279447011"/>
                  </a:ext>
                </a:extLst>
              </a:tr>
              <a:tr h="293008">
                <a:tc>
                  <a:txBody>
                    <a:bodyPr/>
                    <a:lstStyle/>
                    <a:p>
                      <a:pPr algn="l" fontAlgn="b"/>
                      <a:endParaRPr lang="en-US" sz="1000" b="0" i="0" u="none" strike="noStrike">
                        <a:solidFill>
                          <a:srgbClr val="002060"/>
                        </a:solidFill>
                        <a:effectLst/>
                        <a:latin typeface="Arial" panose="020B0604020202020204" pitchFamily="34" charset="0"/>
                      </a:endParaRPr>
                    </a:p>
                  </a:txBody>
                  <a:tcPr marL="7620" marR="7620" marT="7620" marB="0" anchor="b">
                    <a:noFill/>
                  </a:tcPr>
                </a:tc>
                <a:tc>
                  <a:txBody>
                    <a:bodyPr/>
                    <a:lstStyle/>
                    <a:p>
                      <a:pPr algn="l" fontAlgn="b"/>
                      <a:endParaRPr lang="en-US" sz="1000" b="0" i="0" u="none" strike="noStrike">
                        <a:solidFill>
                          <a:srgbClr val="002060"/>
                        </a:solidFill>
                        <a:effectLst/>
                        <a:latin typeface="Arial" panose="020B0604020202020204" pitchFamily="34" charset="0"/>
                      </a:endParaRPr>
                    </a:p>
                  </a:txBody>
                  <a:tcPr marL="7620" marR="7620" marT="7620" marB="0" anchor="b">
                    <a:noFill/>
                  </a:tcPr>
                </a:tc>
                <a:tc>
                  <a:txBody>
                    <a:bodyPr/>
                    <a:lstStyle/>
                    <a:p>
                      <a:pPr algn="l" fontAlgn="b"/>
                      <a:r>
                        <a:rPr lang="en-US" sz="1000" b="0" i="0" u="none" strike="noStrike">
                          <a:solidFill>
                            <a:srgbClr val="002060"/>
                          </a:solidFill>
                          <a:effectLst/>
                          <a:latin typeface="Arial" panose="020B0604020202020204" pitchFamily="34" charset="0"/>
                        </a:rPr>
                        <a:t> </a:t>
                      </a:r>
                    </a:p>
                  </a:txBody>
                  <a:tcPr marL="7620" marR="7620" marT="7620" marB="0" anchor="b">
                    <a:noFill/>
                  </a:tcPr>
                </a:tc>
                <a:tc>
                  <a:txBody>
                    <a:bodyPr/>
                    <a:lstStyle/>
                    <a:p>
                      <a:pPr algn="l" fontAlgn="b"/>
                      <a:r>
                        <a:rPr lang="en-US" sz="1000" b="0" i="0" u="none" strike="noStrike" dirty="0">
                          <a:solidFill>
                            <a:srgbClr val="002060"/>
                          </a:solidFill>
                          <a:effectLst/>
                          <a:latin typeface="Arial" panose="020B0604020202020204" pitchFamily="34" charset="0"/>
                        </a:rPr>
                        <a:t> </a:t>
                      </a:r>
                    </a:p>
                  </a:txBody>
                  <a:tcPr marL="7620" marR="7620" marT="7620" marB="0" anchor="b">
                    <a:noFill/>
                  </a:tcPr>
                </a:tc>
                <a:extLst>
                  <a:ext uri="{0D108BD9-81ED-4DB2-BD59-A6C34878D82A}">
                    <a16:rowId xmlns:a16="http://schemas.microsoft.com/office/drawing/2014/main" val="1557753601"/>
                  </a:ext>
                </a:extLst>
              </a:tr>
              <a:tr h="263398">
                <a:tc gridSpan="2">
                  <a:txBody>
                    <a:bodyPr/>
                    <a:lstStyle/>
                    <a:p>
                      <a:pPr algn="l" fontAlgn="b"/>
                      <a:r>
                        <a:rPr lang="en-US" sz="1000" b="1" i="0" u="none" strike="noStrike" dirty="0">
                          <a:solidFill>
                            <a:srgbClr val="002060"/>
                          </a:solidFill>
                          <a:effectLst/>
                          <a:latin typeface="Arial" panose="020B0604020202020204" pitchFamily="34" charset="0"/>
                        </a:rPr>
                        <a:t>Estimated TOTAL ELIGIBLE COSTS</a:t>
                      </a:r>
                      <a:r>
                        <a:rPr lang="en-US" sz="1000" b="1" i="0" u="none" strike="noStrike" baseline="30000" dirty="0">
                          <a:solidFill>
                            <a:srgbClr val="002060"/>
                          </a:solidFill>
                          <a:effectLst/>
                          <a:latin typeface="Arial" panose="020B0604020202020204" pitchFamily="34" charset="0"/>
                        </a:rPr>
                        <a:t>2</a:t>
                      </a:r>
                      <a:r>
                        <a:rPr lang="en-US" sz="1000" b="1" i="0" u="none" strike="noStrike" dirty="0">
                          <a:solidFill>
                            <a:srgbClr val="002060"/>
                          </a:solidFill>
                          <a:effectLst/>
                          <a:latin typeface="Arial" panose="020B0604020202020204" pitchFamily="34" charset="0"/>
                        </a:rPr>
                        <a:t> (B)</a:t>
                      </a:r>
                    </a:p>
                  </a:txBody>
                  <a:tcPr marL="7620" marR="7620" marT="7620" marB="0" anchor="b">
                    <a:noFill/>
                  </a:tcPr>
                </a:tc>
                <a:tc hMerge="1">
                  <a:txBody>
                    <a:bodyPr/>
                    <a:lstStyle/>
                    <a:p>
                      <a:endParaRPr lang="en-US"/>
                    </a:p>
                  </a:txBody>
                  <a:tcPr/>
                </a:tc>
                <a:tc>
                  <a:txBody>
                    <a:bodyPr/>
                    <a:lstStyle/>
                    <a:p>
                      <a:pPr algn="r" fontAlgn="b"/>
                      <a:r>
                        <a:rPr lang="en-US" sz="1000" b="1" i="0" u="none" strike="noStrike" dirty="0">
                          <a:solidFill>
                            <a:srgbClr val="002060"/>
                          </a:solidFill>
                          <a:effectLst/>
                          <a:latin typeface="Arial" panose="020B0604020202020204" pitchFamily="34" charset="0"/>
                        </a:rPr>
                        <a:t>11,910.08</a:t>
                      </a:r>
                    </a:p>
                  </a:txBody>
                  <a:tcPr marL="7620" marR="7620" marT="7620" marB="0" anchor="b">
                    <a:noFill/>
                  </a:tcPr>
                </a:tc>
                <a:tc>
                  <a:txBody>
                    <a:bodyPr/>
                    <a:lstStyle/>
                    <a:p>
                      <a:pPr algn="l" fontAlgn="b"/>
                      <a:r>
                        <a:rPr lang="en-US" sz="1000" b="1" i="0" u="none" strike="noStrike" dirty="0">
                          <a:solidFill>
                            <a:srgbClr val="002060"/>
                          </a:solidFill>
                          <a:effectLst/>
                          <a:latin typeface="Arial" panose="020B0604020202020204" pitchFamily="34" charset="0"/>
                        </a:rPr>
                        <a:t> </a:t>
                      </a:r>
                    </a:p>
                  </a:txBody>
                  <a:tcPr marL="7620" marR="7620" marT="7620" marB="0" anchor="b">
                    <a:noFill/>
                  </a:tcPr>
                </a:tc>
                <a:extLst>
                  <a:ext uri="{0D108BD9-81ED-4DB2-BD59-A6C34878D82A}">
                    <a16:rowId xmlns:a16="http://schemas.microsoft.com/office/drawing/2014/main" val="3496496840"/>
                  </a:ext>
                </a:extLst>
              </a:tr>
              <a:tr h="413349">
                <a:tc>
                  <a:txBody>
                    <a:bodyPr/>
                    <a:lstStyle/>
                    <a:p>
                      <a:pPr algn="l" fontAlgn="b"/>
                      <a:endParaRPr lang="en-US" sz="1000" b="0" i="0" u="none" strike="noStrike">
                        <a:solidFill>
                          <a:srgbClr val="002060"/>
                        </a:solidFill>
                        <a:effectLst/>
                        <a:latin typeface="Arial" panose="020B0604020202020204" pitchFamily="34" charset="0"/>
                      </a:endParaRPr>
                    </a:p>
                  </a:txBody>
                  <a:tcPr marL="7620" marR="7620" marT="7620" marB="0" anchor="b">
                    <a:noFill/>
                  </a:tcPr>
                </a:tc>
                <a:tc>
                  <a:txBody>
                    <a:bodyPr/>
                    <a:lstStyle/>
                    <a:p>
                      <a:pPr algn="l" fontAlgn="b"/>
                      <a:endParaRPr lang="en-US" sz="1000" b="0" i="0" u="none" strike="noStrike">
                        <a:solidFill>
                          <a:srgbClr val="002060"/>
                        </a:solidFill>
                        <a:effectLst/>
                        <a:latin typeface="Arial" panose="020B0604020202020204" pitchFamily="34" charset="0"/>
                      </a:endParaRPr>
                    </a:p>
                  </a:txBody>
                  <a:tcPr marL="7620" marR="7620" marT="7620" marB="0" anchor="b">
                    <a:noFill/>
                  </a:tcPr>
                </a:tc>
                <a:tc>
                  <a:txBody>
                    <a:bodyPr/>
                    <a:lstStyle/>
                    <a:p>
                      <a:pPr algn="l" fontAlgn="b"/>
                      <a:r>
                        <a:rPr lang="en-US" sz="1000" b="0" i="0" u="none" strike="noStrike">
                          <a:solidFill>
                            <a:srgbClr val="002060"/>
                          </a:solidFill>
                          <a:effectLst/>
                          <a:latin typeface="Arial" panose="020B0604020202020204" pitchFamily="34" charset="0"/>
                        </a:rPr>
                        <a:t> </a:t>
                      </a:r>
                    </a:p>
                  </a:txBody>
                  <a:tcPr marL="7620" marR="7620" marT="7620" marB="0" anchor="b">
                    <a:noFill/>
                  </a:tcPr>
                </a:tc>
                <a:tc>
                  <a:txBody>
                    <a:bodyPr/>
                    <a:lstStyle/>
                    <a:p>
                      <a:pPr algn="l" fontAlgn="b"/>
                      <a:r>
                        <a:rPr lang="en-US" sz="1000" b="0" i="0" u="none" strike="noStrike" dirty="0">
                          <a:solidFill>
                            <a:srgbClr val="002060"/>
                          </a:solidFill>
                          <a:effectLst/>
                          <a:latin typeface="Arial" panose="020B0604020202020204" pitchFamily="34" charset="0"/>
                        </a:rPr>
                        <a:t> </a:t>
                      </a:r>
                    </a:p>
                  </a:txBody>
                  <a:tcPr marL="7620" marR="7620" marT="7620" marB="0" anchor="b">
                    <a:noFill/>
                  </a:tcPr>
                </a:tc>
                <a:extLst>
                  <a:ext uri="{0D108BD9-81ED-4DB2-BD59-A6C34878D82A}">
                    <a16:rowId xmlns:a16="http://schemas.microsoft.com/office/drawing/2014/main" val="208972706"/>
                  </a:ext>
                </a:extLst>
              </a:tr>
              <a:tr h="311825">
                <a:tc gridSpan="2">
                  <a:txBody>
                    <a:bodyPr/>
                    <a:lstStyle/>
                    <a:p>
                      <a:pPr algn="l" fontAlgn="b"/>
                      <a:r>
                        <a:rPr lang="en-US" sz="1000" b="1" i="0" u="none" strike="noStrike">
                          <a:solidFill>
                            <a:srgbClr val="002060"/>
                          </a:solidFill>
                          <a:effectLst/>
                          <a:latin typeface="Arial" panose="020B0604020202020204" pitchFamily="34" charset="0"/>
                        </a:rPr>
                        <a:t>SELDI contribution expressed as a percentage of total eligible costs</a:t>
                      </a:r>
                      <a:r>
                        <a:rPr lang="en-US" sz="1000" b="1" i="0" u="none" strike="noStrike" baseline="30000">
                          <a:solidFill>
                            <a:srgbClr val="002060"/>
                          </a:solidFill>
                          <a:effectLst/>
                          <a:latin typeface="Arial" panose="020B0604020202020204" pitchFamily="34" charset="0"/>
                        </a:rPr>
                        <a:t>3</a:t>
                      </a:r>
                      <a:r>
                        <a:rPr lang="en-US" sz="1000" b="1" i="0" u="none" strike="noStrike">
                          <a:solidFill>
                            <a:srgbClr val="002060"/>
                          </a:solidFill>
                          <a:effectLst/>
                          <a:latin typeface="Arial" panose="020B0604020202020204" pitchFamily="34" charset="0"/>
                        </a:rPr>
                        <a:t> (A/B x 100)</a:t>
                      </a:r>
                    </a:p>
                  </a:txBody>
                  <a:tcPr marL="7620" marR="7620" marT="7620" marB="0" anchor="b">
                    <a:noFill/>
                  </a:tcPr>
                </a:tc>
                <a:tc hMerge="1">
                  <a:txBody>
                    <a:bodyPr/>
                    <a:lstStyle/>
                    <a:p>
                      <a:endParaRPr lang="en-US"/>
                    </a:p>
                  </a:txBody>
                  <a:tcPr/>
                </a:tc>
                <a:tc>
                  <a:txBody>
                    <a:bodyPr/>
                    <a:lstStyle/>
                    <a:p>
                      <a:pPr algn="l" fontAlgn="b"/>
                      <a:r>
                        <a:rPr lang="en-US" sz="1000" b="1" i="0" u="none" strike="noStrike">
                          <a:solidFill>
                            <a:srgbClr val="002060"/>
                          </a:solidFill>
                          <a:effectLst/>
                          <a:latin typeface="Arial" panose="020B0604020202020204" pitchFamily="34" charset="0"/>
                        </a:rPr>
                        <a:t> </a:t>
                      </a:r>
                    </a:p>
                  </a:txBody>
                  <a:tcPr marL="7620" marR="7620" marT="7620" marB="0" anchor="b">
                    <a:noFill/>
                  </a:tcPr>
                </a:tc>
                <a:tc>
                  <a:txBody>
                    <a:bodyPr/>
                    <a:lstStyle/>
                    <a:p>
                      <a:pPr algn="r" fontAlgn="b"/>
                      <a:r>
                        <a:rPr lang="en-US" sz="1000" b="1" i="0" u="none" strike="noStrike" dirty="0">
                          <a:solidFill>
                            <a:srgbClr val="002060"/>
                          </a:solidFill>
                          <a:effectLst/>
                          <a:latin typeface="Arial" panose="020B0604020202020204" pitchFamily="34" charset="0"/>
                        </a:rPr>
                        <a:t>83.96%</a:t>
                      </a:r>
                    </a:p>
                  </a:txBody>
                  <a:tcPr marL="7620" marR="7620" marT="7620" marB="0" anchor="b">
                    <a:noFill/>
                  </a:tcPr>
                </a:tc>
                <a:extLst>
                  <a:ext uri="{0D108BD9-81ED-4DB2-BD59-A6C34878D82A}">
                    <a16:rowId xmlns:a16="http://schemas.microsoft.com/office/drawing/2014/main" val="1319079651"/>
                  </a:ext>
                </a:extLst>
              </a:tr>
            </a:tbl>
          </a:graphicData>
        </a:graphic>
      </p:graphicFrame>
    </p:spTree>
    <p:extLst>
      <p:ext uri="{BB962C8B-B14F-4D97-AF65-F5344CB8AC3E}">
        <p14:creationId xmlns:p14="http://schemas.microsoft.com/office/powerpoint/2010/main" val="28862007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solidFill>
                  <a:srgbClr val="002060"/>
                </a:solidFill>
              </a:rPr>
              <a:t>General points of check for budget </a:t>
            </a:r>
            <a:r>
              <a:rPr lang="en-US" sz="3000" dirty="0" smtClean="0">
                <a:solidFill>
                  <a:srgbClr val="002060"/>
                </a:solidFill>
              </a:rPr>
              <a:t>conformity</a:t>
            </a:r>
            <a:endParaRPr lang="en-US" sz="3000" dirty="0">
              <a:solidFill>
                <a:srgbClr val="002060"/>
              </a:solidFill>
            </a:endParaRPr>
          </a:p>
        </p:txBody>
      </p:sp>
      <p:sp>
        <p:nvSpPr>
          <p:cNvPr id="3" name="Content Placeholder 2"/>
          <p:cNvSpPr>
            <a:spLocks noGrp="1"/>
          </p:cNvSpPr>
          <p:nvPr>
            <p:ph idx="1"/>
          </p:nvPr>
        </p:nvSpPr>
        <p:spPr>
          <a:xfrm>
            <a:off x="457200" y="1600200"/>
            <a:ext cx="8686800" cy="4525963"/>
          </a:xfrm>
        </p:spPr>
        <p:txBody>
          <a:bodyPr>
            <a:normAutofit fontScale="47500" lnSpcReduction="20000"/>
          </a:bodyPr>
          <a:lstStyle/>
          <a:p>
            <a:pPr lvl="0"/>
            <a:r>
              <a:rPr lang="en-US" dirty="0">
                <a:solidFill>
                  <a:srgbClr val="002060"/>
                </a:solidFill>
              </a:rPr>
              <a:t>Is the budget denominated in </a:t>
            </a:r>
            <a:r>
              <a:rPr lang="en-US" dirty="0" smtClean="0">
                <a:solidFill>
                  <a:srgbClr val="002060"/>
                </a:solidFill>
              </a:rPr>
              <a:t>euro/other currency as per Call?</a:t>
            </a:r>
          </a:p>
          <a:p>
            <a:pPr lvl="0"/>
            <a:r>
              <a:rPr lang="en-US" dirty="0" smtClean="0">
                <a:solidFill>
                  <a:srgbClr val="002060"/>
                </a:solidFill>
              </a:rPr>
              <a:t>Are </a:t>
            </a:r>
            <a:r>
              <a:rPr lang="en-US" dirty="0">
                <a:solidFill>
                  <a:srgbClr val="002060"/>
                </a:solidFill>
              </a:rPr>
              <a:t>units, quantities, and unit values clearly defined?</a:t>
            </a:r>
          </a:p>
          <a:p>
            <a:pPr lvl="0"/>
            <a:r>
              <a:rPr lang="en-US" dirty="0">
                <a:solidFill>
                  <a:srgbClr val="002060"/>
                </a:solidFill>
              </a:rPr>
              <a:t>Are the formulas accurate?</a:t>
            </a:r>
          </a:p>
          <a:p>
            <a:pPr lvl="0"/>
            <a:r>
              <a:rPr lang="en-US" dirty="0">
                <a:solidFill>
                  <a:srgbClr val="002060"/>
                </a:solidFill>
              </a:rPr>
              <a:t>Are there any arithmetical errors?</a:t>
            </a:r>
          </a:p>
          <a:p>
            <a:pPr lvl="0"/>
            <a:r>
              <a:rPr lang="en-US" dirty="0">
                <a:solidFill>
                  <a:srgbClr val="002060"/>
                </a:solidFill>
              </a:rPr>
              <a:t>Does the percentage of indirect costs conform to the instructions in the Guidelines?</a:t>
            </a:r>
          </a:p>
          <a:p>
            <a:pPr lvl="0"/>
            <a:r>
              <a:rPr lang="en-US" dirty="0">
                <a:solidFill>
                  <a:srgbClr val="002060"/>
                </a:solidFill>
              </a:rPr>
              <a:t>Does the percentage of contingency reserve adhere to the instructions in the Guidelines?</a:t>
            </a:r>
          </a:p>
          <a:p>
            <a:pPr lvl="0"/>
            <a:r>
              <a:rPr lang="en-US" dirty="0">
                <a:solidFill>
                  <a:srgbClr val="002060"/>
                </a:solidFill>
              </a:rPr>
              <a:t>Does the percentage of compulsory contribution (minimum–maximum beneficiary's co-financing) adhere to the instructions in the Guidelines</a:t>
            </a:r>
            <a:r>
              <a:rPr lang="en-US" dirty="0" smtClean="0">
                <a:solidFill>
                  <a:srgbClr val="002060"/>
                </a:solidFill>
              </a:rPr>
              <a:t>?</a:t>
            </a:r>
          </a:p>
          <a:p>
            <a:pPr lvl="0"/>
            <a:r>
              <a:rPr lang="en-US" dirty="0" smtClean="0">
                <a:solidFill>
                  <a:srgbClr val="002060"/>
                </a:solidFill>
              </a:rPr>
              <a:t>Does </a:t>
            </a:r>
            <a:r>
              <a:rPr lang="en-US" dirty="0">
                <a:solidFill>
                  <a:srgbClr val="002060"/>
                </a:solidFill>
              </a:rPr>
              <a:t>the requested grant amount comply with the instructions in the Guidelines (minimum–maximum grant size</a:t>
            </a:r>
            <a:r>
              <a:rPr lang="en-US" dirty="0" smtClean="0">
                <a:solidFill>
                  <a:srgbClr val="002060"/>
                </a:solidFill>
              </a:rPr>
              <a:t>)?</a:t>
            </a:r>
          </a:p>
          <a:p>
            <a:r>
              <a:rPr lang="en-US" dirty="0">
                <a:solidFill>
                  <a:srgbClr val="002060"/>
                </a:solidFill>
              </a:rPr>
              <a:t>Does the </a:t>
            </a:r>
            <a:r>
              <a:rPr lang="en-US" dirty="0" smtClean="0">
                <a:solidFill>
                  <a:srgbClr val="002060"/>
                </a:solidFill>
              </a:rPr>
              <a:t>proposed budget </a:t>
            </a:r>
            <a:r>
              <a:rPr lang="en-US" dirty="0">
                <a:solidFill>
                  <a:srgbClr val="002060"/>
                </a:solidFill>
              </a:rPr>
              <a:t>properly aligns with the project duration (instructions in the Guidelines on minimum and maximum duration</a:t>
            </a:r>
            <a:r>
              <a:rPr lang="en-US" dirty="0" smtClean="0">
                <a:solidFill>
                  <a:srgbClr val="002060"/>
                </a:solidFill>
              </a:rPr>
              <a:t>)?</a:t>
            </a:r>
          </a:p>
          <a:p>
            <a:r>
              <a:rPr lang="en-US" dirty="0" smtClean="0">
                <a:solidFill>
                  <a:srgbClr val="002060"/>
                </a:solidFill>
              </a:rPr>
              <a:t>Does the budget cover the Action as whole, not just part financed with CA contribution?</a:t>
            </a:r>
            <a:endParaRPr lang="en-US" dirty="0">
              <a:solidFill>
                <a:srgbClr val="002060"/>
              </a:solidFill>
            </a:endParaRPr>
          </a:p>
          <a:p>
            <a:pPr lvl="0"/>
            <a:r>
              <a:rPr lang="en-US" dirty="0" smtClean="0">
                <a:solidFill>
                  <a:srgbClr val="002060"/>
                </a:solidFill>
              </a:rPr>
              <a:t>Are </a:t>
            </a:r>
            <a:r>
              <a:rPr lang="en-US" dirty="0">
                <a:solidFill>
                  <a:srgbClr val="002060"/>
                </a:solidFill>
              </a:rPr>
              <a:t>all three sections of the budget properly completed?</a:t>
            </a:r>
          </a:p>
          <a:p>
            <a:pPr lvl="0"/>
            <a:r>
              <a:rPr lang="en-US" dirty="0">
                <a:solidFill>
                  <a:srgbClr val="002060"/>
                </a:solidFill>
              </a:rPr>
              <a:t>Does the justification provide all necessary information, including appropriate clarification for each budget item, method of calculation, any formulas used, and justification of estimated costs, along with their connection to proposed activities?</a:t>
            </a:r>
          </a:p>
          <a:p>
            <a:pPr lvl="0"/>
            <a:r>
              <a:rPr lang="en-US" dirty="0">
                <a:solidFill>
                  <a:srgbClr val="002060"/>
                </a:solidFill>
              </a:rPr>
              <a:t>Does the information in the budget correspond with the information in the justification?</a:t>
            </a:r>
          </a:p>
          <a:p>
            <a:pPr lvl="0"/>
            <a:r>
              <a:rPr lang="en-US" dirty="0">
                <a:solidFill>
                  <a:srgbClr val="002060"/>
                </a:solidFill>
              </a:rPr>
              <a:t>Does the total eligible cost align with the figures stated under the Expected Sources of </a:t>
            </a:r>
            <a:r>
              <a:rPr lang="en-US" dirty="0" smtClean="0">
                <a:solidFill>
                  <a:srgbClr val="002060"/>
                </a:solidFill>
              </a:rPr>
              <a:t>Funding?</a:t>
            </a:r>
            <a:endParaRPr lang="en-US" dirty="0">
              <a:solidFill>
                <a:srgbClr val="002060"/>
              </a:solidFill>
            </a:endParaRPr>
          </a:p>
        </p:txBody>
      </p:sp>
    </p:spTree>
    <p:extLst>
      <p:ext uri="{BB962C8B-B14F-4D97-AF65-F5344CB8AC3E}">
        <p14:creationId xmlns:p14="http://schemas.microsoft.com/office/powerpoint/2010/main" val="210472770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579296" cy="4525963"/>
          </a:xfrm>
        </p:spPr>
        <p:txBody>
          <a:bodyPr>
            <a:noAutofit/>
          </a:bodyPr>
          <a:lstStyle/>
          <a:p>
            <a:pPr marL="0" indent="0">
              <a:buNone/>
              <a:tabLst>
                <a:tab pos="4460875" algn="l"/>
              </a:tabLst>
            </a:pPr>
            <a:endParaRPr lang="en-US" sz="3000" dirty="0" smtClean="0">
              <a:solidFill>
                <a:srgbClr val="002060"/>
              </a:solidFill>
            </a:endParaRPr>
          </a:p>
          <a:p>
            <a:pPr>
              <a:tabLst>
                <a:tab pos="4857750" algn="l"/>
              </a:tabLst>
            </a:pPr>
            <a:endParaRPr lang="en-US" sz="3000" dirty="0">
              <a:solidFill>
                <a:srgbClr val="002060"/>
              </a:solidFill>
            </a:endParaRPr>
          </a:p>
          <a:p>
            <a:endParaRPr lang="en-US" sz="3000" dirty="0">
              <a:solidFill>
                <a:srgbClr val="002060"/>
              </a:solidFill>
            </a:endParaRPr>
          </a:p>
          <a:p>
            <a:pPr marL="0" indent="0">
              <a:buNone/>
            </a:pPr>
            <a:endParaRPr lang="en-US" sz="3000" dirty="0">
              <a:solidFill>
                <a:srgbClr val="002060"/>
              </a:solidFill>
            </a:endParaRPr>
          </a:p>
        </p:txBody>
      </p:sp>
      <p:sp>
        <p:nvSpPr>
          <p:cNvPr id="4" name="Title 1"/>
          <p:cNvSpPr>
            <a:spLocks noGrp="1"/>
          </p:cNvSpPr>
          <p:nvPr>
            <p:ph type="title"/>
          </p:nvPr>
        </p:nvSpPr>
        <p:spPr>
          <a:xfrm>
            <a:off x="457310" y="2564904"/>
            <a:ext cx="8229600" cy="1143000"/>
          </a:xfrm>
        </p:spPr>
        <p:txBody>
          <a:bodyPr/>
          <a:lstStyle/>
          <a:p>
            <a:r>
              <a:rPr lang="en-US" dirty="0" smtClean="0">
                <a:solidFill>
                  <a:srgbClr val="002060"/>
                </a:solidFill>
              </a:rPr>
              <a:t>Thank you!</a:t>
            </a:r>
            <a:endParaRPr lang="en-US" dirty="0">
              <a:solidFill>
                <a:srgbClr val="002060"/>
              </a:solidFill>
            </a:endParaRPr>
          </a:p>
        </p:txBody>
      </p:sp>
    </p:spTree>
    <p:extLst>
      <p:ext uri="{BB962C8B-B14F-4D97-AF65-F5344CB8AC3E}">
        <p14:creationId xmlns:p14="http://schemas.microsoft.com/office/powerpoint/2010/main" val="41996687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solidFill>
                  <a:srgbClr val="002060"/>
                </a:solidFill>
              </a:rPr>
              <a:t>Budget validation </a:t>
            </a:r>
            <a:r>
              <a:rPr lang="en-US" sz="3000" dirty="0" smtClean="0">
                <a:solidFill>
                  <a:srgbClr val="002060"/>
                </a:solidFill>
              </a:rPr>
              <a:t>process</a:t>
            </a:r>
            <a:br>
              <a:rPr lang="en-US" sz="3000" dirty="0" smtClean="0">
                <a:solidFill>
                  <a:srgbClr val="002060"/>
                </a:solidFill>
              </a:rPr>
            </a:br>
            <a:r>
              <a:rPr lang="en-US" sz="3000" dirty="0" smtClean="0">
                <a:solidFill>
                  <a:srgbClr val="002060"/>
                </a:solidFill>
              </a:rPr>
              <a:t>before contract signature</a:t>
            </a:r>
            <a:endParaRPr lang="en-US" sz="3000" dirty="0">
              <a:solidFill>
                <a:srgbClr val="002060"/>
              </a:solidFill>
            </a:endParaRPr>
          </a:p>
        </p:txBody>
      </p:sp>
      <p:sp>
        <p:nvSpPr>
          <p:cNvPr id="3" name="Content Placeholder 2"/>
          <p:cNvSpPr>
            <a:spLocks noGrp="1"/>
          </p:cNvSpPr>
          <p:nvPr>
            <p:ph idx="1"/>
          </p:nvPr>
        </p:nvSpPr>
        <p:spPr>
          <a:xfrm>
            <a:off x="457200" y="1600200"/>
            <a:ext cx="8686800" cy="4525963"/>
          </a:xfrm>
        </p:spPr>
        <p:txBody>
          <a:bodyPr>
            <a:noAutofit/>
          </a:bodyPr>
          <a:lstStyle/>
          <a:p>
            <a:pPr>
              <a:spcBef>
                <a:spcPts val="600"/>
              </a:spcBef>
              <a:spcAft>
                <a:spcPts val="600"/>
              </a:spcAft>
            </a:pPr>
            <a:r>
              <a:rPr lang="en-US" sz="1900" dirty="0" smtClean="0">
                <a:solidFill>
                  <a:srgbClr val="002060"/>
                </a:solidFill>
              </a:rPr>
              <a:t>CA ensures </a:t>
            </a:r>
            <a:r>
              <a:rPr lang="en-US" sz="1900" dirty="0">
                <a:solidFill>
                  <a:srgbClr val="002060"/>
                </a:solidFill>
              </a:rPr>
              <a:t>that proposed </a:t>
            </a:r>
            <a:r>
              <a:rPr lang="en-US" sz="1900" dirty="0" smtClean="0">
                <a:solidFill>
                  <a:srgbClr val="002060"/>
                </a:solidFill>
              </a:rPr>
              <a:t>budget proposals </a:t>
            </a:r>
            <a:r>
              <a:rPr lang="en-US" sz="1900" dirty="0">
                <a:solidFill>
                  <a:srgbClr val="002060"/>
                </a:solidFill>
              </a:rPr>
              <a:t>comply with the Guidelines for Applicants, including:</a:t>
            </a:r>
          </a:p>
          <a:p>
            <a:pPr lvl="1">
              <a:spcBef>
                <a:spcPts val="600"/>
              </a:spcBef>
              <a:spcAft>
                <a:spcPts val="600"/>
              </a:spcAft>
            </a:pPr>
            <a:r>
              <a:rPr lang="en-US" sz="1900" dirty="0">
                <a:solidFill>
                  <a:srgbClr val="002060"/>
                </a:solidFill>
              </a:rPr>
              <a:t>Grants requested falling within specified minimum and maximum amounts and percentages of total eligible </a:t>
            </a:r>
            <a:r>
              <a:rPr lang="en-US" sz="1900" dirty="0" smtClean="0">
                <a:solidFill>
                  <a:srgbClr val="002060"/>
                </a:solidFill>
              </a:rPr>
              <a:t>costs</a:t>
            </a:r>
            <a:endParaRPr lang="en-US" sz="1900" dirty="0">
              <a:solidFill>
                <a:srgbClr val="002060"/>
              </a:solidFill>
            </a:endParaRPr>
          </a:p>
          <a:p>
            <a:pPr lvl="1">
              <a:spcBef>
                <a:spcPts val="600"/>
              </a:spcBef>
              <a:spcAft>
                <a:spcPts val="600"/>
              </a:spcAft>
            </a:pPr>
            <a:r>
              <a:rPr lang="en-US" sz="1900" dirty="0">
                <a:solidFill>
                  <a:srgbClr val="002060"/>
                </a:solidFill>
              </a:rPr>
              <a:t>Expenditures proposed by potential applicants </a:t>
            </a:r>
            <a:r>
              <a:rPr lang="en-US" sz="1900" dirty="0" smtClean="0">
                <a:solidFill>
                  <a:srgbClr val="002060"/>
                </a:solidFill>
              </a:rPr>
              <a:t>meet </a:t>
            </a:r>
            <a:r>
              <a:rPr lang="en-US" sz="1900" dirty="0">
                <a:solidFill>
                  <a:srgbClr val="002060"/>
                </a:solidFill>
              </a:rPr>
              <a:t>eligibility </a:t>
            </a:r>
            <a:r>
              <a:rPr lang="en-US" sz="1900" dirty="0" smtClean="0">
                <a:solidFill>
                  <a:srgbClr val="002060"/>
                </a:solidFill>
              </a:rPr>
              <a:t>criteria </a:t>
            </a:r>
            <a:endParaRPr lang="en-US" sz="1900" dirty="0">
              <a:solidFill>
                <a:srgbClr val="002060"/>
              </a:solidFill>
            </a:endParaRPr>
          </a:p>
          <a:p>
            <a:pPr lvl="1">
              <a:spcBef>
                <a:spcPts val="600"/>
              </a:spcBef>
              <a:spcAft>
                <a:spcPts val="600"/>
              </a:spcAft>
            </a:pPr>
            <a:r>
              <a:rPr lang="en-US" sz="1900" dirty="0" smtClean="0">
                <a:solidFill>
                  <a:srgbClr val="002060"/>
                </a:solidFill>
              </a:rPr>
              <a:t>Correct </a:t>
            </a:r>
            <a:r>
              <a:rPr lang="en-US" sz="1900" dirty="0">
                <a:solidFill>
                  <a:srgbClr val="002060"/>
                </a:solidFill>
              </a:rPr>
              <a:t>any evident mathematical errors, ensure that </a:t>
            </a:r>
            <a:r>
              <a:rPr lang="en-US" sz="1900" dirty="0" smtClean="0">
                <a:solidFill>
                  <a:srgbClr val="002060"/>
                </a:solidFill>
              </a:rPr>
              <a:t>expenses </a:t>
            </a:r>
            <a:r>
              <a:rPr lang="en-US" sz="1900" dirty="0">
                <a:solidFill>
                  <a:srgbClr val="002060"/>
                </a:solidFill>
              </a:rPr>
              <a:t>align with </a:t>
            </a:r>
            <a:r>
              <a:rPr lang="en-US" sz="1900" dirty="0" smtClean="0">
                <a:solidFill>
                  <a:srgbClr val="002060"/>
                </a:solidFill>
              </a:rPr>
              <a:t>activities </a:t>
            </a:r>
            <a:r>
              <a:rPr lang="en-US" sz="1900" dirty="0">
                <a:solidFill>
                  <a:srgbClr val="002060"/>
                </a:solidFill>
              </a:rPr>
              <a:t>and market rates, and remove any ineligible </a:t>
            </a:r>
            <a:r>
              <a:rPr lang="en-US" sz="1900" dirty="0" smtClean="0">
                <a:solidFill>
                  <a:srgbClr val="002060"/>
                </a:solidFill>
              </a:rPr>
              <a:t>costs </a:t>
            </a:r>
          </a:p>
          <a:p>
            <a:pPr>
              <a:spcBef>
                <a:spcPts val="600"/>
              </a:spcBef>
              <a:spcAft>
                <a:spcPts val="600"/>
              </a:spcAft>
            </a:pPr>
            <a:r>
              <a:rPr lang="en-US" sz="1900" dirty="0">
                <a:solidFill>
                  <a:srgbClr val="002060"/>
                </a:solidFill>
              </a:rPr>
              <a:t>Modifications </a:t>
            </a:r>
            <a:r>
              <a:rPr lang="en-US" sz="1900" dirty="0" smtClean="0">
                <a:solidFill>
                  <a:srgbClr val="002060"/>
                </a:solidFill>
              </a:rPr>
              <a:t>cannot </a:t>
            </a:r>
            <a:r>
              <a:rPr lang="en-US" sz="1900" dirty="0">
                <a:solidFill>
                  <a:srgbClr val="002060"/>
                </a:solidFill>
              </a:rPr>
              <a:t>increase the requested grant amount or the </a:t>
            </a:r>
            <a:r>
              <a:rPr lang="en-US" sz="1900" dirty="0" smtClean="0">
                <a:solidFill>
                  <a:srgbClr val="002060"/>
                </a:solidFill>
              </a:rPr>
              <a:t>CA’s contribution percentage; It may </a:t>
            </a:r>
            <a:r>
              <a:rPr lang="en-US" sz="1900" dirty="0">
                <a:solidFill>
                  <a:srgbClr val="002060"/>
                </a:solidFill>
              </a:rPr>
              <a:t>result in a reduction of the total </a:t>
            </a:r>
            <a:r>
              <a:rPr lang="en-US" sz="1900" dirty="0" smtClean="0">
                <a:solidFill>
                  <a:srgbClr val="002060"/>
                </a:solidFill>
              </a:rPr>
              <a:t>CA contribution</a:t>
            </a:r>
            <a:endParaRPr lang="en-US" sz="1900" dirty="0">
              <a:solidFill>
                <a:srgbClr val="002060"/>
              </a:solidFill>
            </a:endParaRPr>
          </a:p>
          <a:p>
            <a:pPr>
              <a:spcBef>
                <a:spcPts val="600"/>
              </a:spcBef>
              <a:spcAft>
                <a:spcPts val="600"/>
              </a:spcAft>
            </a:pPr>
            <a:endParaRPr lang="en-US" sz="1900" dirty="0">
              <a:solidFill>
                <a:srgbClr val="002060"/>
              </a:solidFill>
            </a:endParaRPr>
          </a:p>
          <a:p>
            <a:pPr marL="0" indent="0">
              <a:spcBef>
                <a:spcPts val="600"/>
              </a:spcBef>
              <a:spcAft>
                <a:spcPts val="600"/>
              </a:spcAft>
              <a:buNone/>
            </a:pPr>
            <a:endParaRPr lang="en-US" sz="1900" dirty="0">
              <a:solidFill>
                <a:srgbClr val="002060"/>
              </a:solidFill>
            </a:endParaRPr>
          </a:p>
        </p:txBody>
      </p:sp>
    </p:spTree>
    <p:extLst>
      <p:ext uri="{BB962C8B-B14F-4D97-AF65-F5344CB8AC3E}">
        <p14:creationId xmlns:p14="http://schemas.microsoft.com/office/powerpoint/2010/main" val="3025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solidFill>
                  <a:srgbClr val="002060"/>
                </a:solidFill>
              </a:rPr>
              <a:t>General rules (1)</a:t>
            </a:r>
            <a:endParaRPr lang="en-US" sz="3000" dirty="0">
              <a:solidFill>
                <a:srgbClr val="002060"/>
              </a:solidFill>
            </a:endParaRPr>
          </a:p>
        </p:txBody>
      </p:sp>
      <p:sp>
        <p:nvSpPr>
          <p:cNvPr id="3" name="Content Placeholder 2"/>
          <p:cNvSpPr>
            <a:spLocks noGrp="1"/>
          </p:cNvSpPr>
          <p:nvPr>
            <p:ph idx="1"/>
          </p:nvPr>
        </p:nvSpPr>
        <p:spPr>
          <a:xfrm>
            <a:off x="457200" y="1600200"/>
            <a:ext cx="8507288" cy="4525963"/>
          </a:xfrm>
        </p:spPr>
        <p:txBody>
          <a:bodyPr>
            <a:normAutofit lnSpcReduction="10000"/>
          </a:bodyPr>
          <a:lstStyle/>
          <a:p>
            <a:pPr>
              <a:spcBef>
                <a:spcPts val="600"/>
              </a:spcBef>
              <a:spcAft>
                <a:spcPts val="600"/>
              </a:spcAft>
            </a:pPr>
            <a:r>
              <a:rPr lang="en-US" sz="1800" dirty="0" smtClean="0">
                <a:solidFill>
                  <a:srgbClr val="002060"/>
                </a:solidFill>
              </a:rPr>
              <a:t>General Rules: </a:t>
            </a:r>
          </a:p>
          <a:p>
            <a:pPr lvl="1">
              <a:spcBef>
                <a:spcPts val="600"/>
              </a:spcBef>
              <a:spcAft>
                <a:spcPts val="600"/>
              </a:spcAft>
            </a:pPr>
            <a:r>
              <a:rPr lang="en-US" sz="1800" dirty="0" smtClean="0">
                <a:solidFill>
                  <a:srgbClr val="002060"/>
                </a:solidFill>
              </a:rPr>
              <a:t>Guidelines for Applicants </a:t>
            </a:r>
            <a:r>
              <a:rPr lang="en-US" sz="1800" dirty="0">
                <a:solidFill>
                  <a:srgbClr val="002060"/>
                </a:solidFill>
              </a:rPr>
              <a:t>provides clear </a:t>
            </a:r>
            <a:r>
              <a:rPr lang="en-US" sz="1800" dirty="0" smtClean="0">
                <a:solidFill>
                  <a:srgbClr val="002060"/>
                </a:solidFill>
              </a:rPr>
              <a:t>guideline </a:t>
            </a:r>
            <a:r>
              <a:rPr lang="en-US" sz="1800" dirty="0">
                <a:solidFill>
                  <a:srgbClr val="002060"/>
                </a:solidFill>
              </a:rPr>
              <a:t>on </a:t>
            </a:r>
            <a:r>
              <a:rPr lang="en-US" sz="1800" dirty="0" smtClean="0">
                <a:solidFill>
                  <a:srgbClr val="002060"/>
                </a:solidFill>
              </a:rPr>
              <a:t>eligibility of costs</a:t>
            </a:r>
          </a:p>
          <a:p>
            <a:pPr lvl="1">
              <a:spcBef>
                <a:spcPts val="600"/>
              </a:spcBef>
              <a:spcAft>
                <a:spcPts val="600"/>
              </a:spcAft>
            </a:pPr>
            <a:r>
              <a:rPr lang="en-US" sz="1800" dirty="0">
                <a:solidFill>
                  <a:srgbClr val="002060"/>
                </a:solidFill>
              </a:rPr>
              <a:t>The budget must be detailed and </a:t>
            </a:r>
            <a:r>
              <a:rPr lang="en-US" sz="1800" dirty="0" smtClean="0">
                <a:solidFill>
                  <a:srgbClr val="002060"/>
                </a:solidFill>
              </a:rPr>
              <a:t>balanced </a:t>
            </a:r>
          </a:p>
          <a:p>
            <a:pPr lvl="1">
              <a:spcBef>
                <a:spcPts val="600"/>
              </a:spcBef>
              <a:spcAft>
                <a:spcPts val="600"/>
              </a:spcAft>
            </a:pPr>
            <a:r>
              <a:rPr lang="en-US" sz="1800" dirty="0" smtClean="0">
                <a:solidFill>
                  <a:srgbClr val="002060"/>
                </a:solidFill>
              </a:rPr>
              <a:t>Presented </a:t>
            </a:r>
            <a:r>
              <a:rPr lang="en-US" sz="1800" dirty="0">
                <a:solidFill>
                  <a:srgbClr val="002060"/>
                </a:solidFill>
              </a:rPr>
              <a:t>in </a:t>
            </a:r>
            <a:r>
              <a:rPr lang="en-US" sz="1800" dirty="0" smtClean="0">
                <a:solidFill>
                  <a:srgbClr val="002060"/>
                </a:solidFill>
              </a:rPr>
              <a:t>euro/ </a:t>
            </a:r>
            <a:r>
              <a:rPr lang="en-US" sz="1800" dirty="0">
                <a:solidFill>
                  <a:srgbClr val="002060"/>
                </a:solidFill>
              </a:rPr>
              <a:t>currency specified in the given </a:t>
            </a:r>
            <a:r>
              <a:rPr lang="en-US" sz="1800" dirty="0" smtClean="0">
                <a:solidFill>
                  <a:srgbClr val="002060"/>
                </a:solidFill>
              </a:rPr>
              <a:t>Call</a:t>
            </a:r>
            <a:endParaRPr lang="en-US" sz="1800" dirty="0">
              <a:solidFill>
                <a:srgbClr val="002060"/>
              </a:solidFill>
            </a:endParaRPr>
          </a:p>
          <a:p>
            <a:pPr>
              <a:spcBef>
                <a:spcPts val="600"/>
              </a:spcBef>
              <a:spcAft>
                <a:spcPts val="600"/>
              </a:spcAft>
            </a:pPr>
            <a:r>
              <a:rPr lang="en-US" sz="1800" dirty="0" smtClean="0">
                <a:solidFill>
                  <a:srgbClr val="002060"/>
                </a:solidFill>
              </a:rPr>
              <a:t>All </a:t>
            </a:r>
            <a:r>
              <a:rPr lang="en-US" sz="1800" dirty="0">
                <a:solidFill>
                  <a:srgbClr val="002060"/>
                </a:solidFill>
              </a:rPr>
              <a:t>information in the </a:t>
            </a:r>
            <a:r>
              <a:rPr lang="en-US" sz="1800" dirty="0" smtClean="0">
                <a:solidFill>
                  <a:srgbClr val="002060"/>
                </a:solidFill>
              </a:rPr>
              <a:t>Budget, </a:t>
            </a:r>
            <a:r>
              <a:rPr lang="en-US" sz="1800" dirty="0">
                <a:solidFill>
                  <a:srgbClr val="002060"/>
                </a:solidFill>
              </a:rPr>
              <a:t>Justification, and </a:t>
            </a:r>
            <a:r>
              <a:rPr lang="en-US" sz="1800" dirty="0" smtClean="0">
                <a:solidFill>
                  <a:srgbClr val="002060"/>
                </a:solidFill>
              </a:rPr>
              <a:t>Expected Sources </a:t>
            </a:r>
            <a:r>
              <a:rPr lang="en-US" sz="1800" dirty="0">
                <a:solidFill>
                  <a:srgbClr val="002060"/>
                </a:solidFill>
              </a:rPr>
              <a:t>of </a:t>
            </a:r>
            <a:r>
              <a:rPr lang="en-US" sz="1800" dirty="0" smtClean="0">
                <a:solidFill>
                  <a:srgbClr val="002060"/>
                </a:solidFill>
              </a:rPr>
              <a:t>Funding</a:t>
            </a:r>
          </a:p>
          <a:p>
            <a:pPr>
              <a:spcBef>
                <a:spcPts val="600"/>
              </a:spcBef>
              <a:spcAft>
                <a:spcPts val="600"/>
              </a:spcAft>
            </a:pPr>
            <a:r>
              <a:rPr lang="en-US" sz="1800" dirty="0">
                <a:solidFill>
                  <a:srgbClr val="002060"/>
                </a:solidFill>
              </a:rPr>
              <a:t>Applicants are required to:</a:t>
            </a:r>
          </a:p>
          <a:p>
            <a:pPr lvl="1">
              <a:spcBef>
                <a:spcPts val="600"/>
              </a:spcBef>
              <a:spcAft>
                <a:spcPts val="600"/>
              </a:spcAft>
            </a:pPr>
            <a:r>
              <a:rPr lang="en-US" sz="1800" dirty="0">
                <a:solidFill>
                  <a:srgbClr val="002060"/>
                </a:solidFill>
              </a:rPr>
              <a:t>Abide by the principles of </a:t>
            </a:r>
            <a:r>
              <a:rPr lang="en-US" sz="1800" dirty="0" smtClean="0">
                <a:solidFill>
                  <a:srgbClr val="002060"/>
                </a:solidFill>
              </a:rPr>
              <a:t>economy and efficiency</a:t>
            </a:r>
          </a:p>
          <a:p>
            <a:pPr lvl="1">
              <a:spcBef>
                <a:spcPts val="600"/>
              </a:spcBef>
              <a:spcAft>
                <a:spcPts val="600"/>
              </a:spcAft>
            </a:pPr>
            <a:r>
              <a:rPr lang="en-US" sz="1800" dirty="0" smtClean="0">
                <a:solidFill>
                  <a:srgbClr val="002060"/>
                </a:solidFill>
              </a:rPr>
              <a:t>Ensure it is </a:t>
            </a:r>
            <a:r>
              <a:rPr lang="en-US" sz="1800" dirty="0">
                <a:solidFill>
                  <a:srgbClr val="002060"/>
                </a:solidFill>
              </a:rPr>
              <a:t>accurate, realistic, and </a:t>
            </a:r>
            <a:r>
              <a:rPr lang="en-US" sz="1800" dirty="0" smtClean="0">
                <a:solidFill>
                  <a:srgbClr val="002060"/>
                </a:solidFill>
              </a:rPr>
              <a:t>cost-efficient</a:t>
            </a:r>
            <a:endParaRPr lang="en-US" sz="1800" dirty="0">
              <a:solidFill>
                <a:srgbClr val="002060"/>
              </a:solidFill>
            </a:endParaRPr>
          </a:p>
          <a:p>
            <a:pPr lvl="1">
              <a:spcBef>
                <a:spcPts val="600"/>
              </a:spcBef>
              <a:spcAft>
                <a:spcPts val="600"/>
              </a:spcAft>
            </a:pPr>
            <a:r>
              <a:rPr lang="en-US" sz="1800" dirty="0">
                <a:solidFill>
                  <a:srgbClr val="002060"/>
                </a:solidFill>
              </a:rPr>
              <a:t>Validate the reasonableness of costs in line with market prices and </a:t>
            </a:r>
            <a:r>
              <a:rPr lang="en-US" sz="1800" dirty="0" smtClean="0">
                <a:solidFill>
                  <a:srgbClr val="002060"/>
                </a:solidFill>
              </a:rPr>
              <a:t>proposed </a:t>
            </a:r>
            <a:r>
              <a:rPr lang="en-US" sz="1800" dirty="0">
                <a:solidFill>
                  <a:srgbClr val="002060"/>
                </a:solidFill>
              </a:rPr>
              <a:t>project </a:t>
            </a:r>
            <a:r>
              <a:rPr lang="en-US" sz="1800" dirty="0" smtClean="0">
                <a:solidFill>
                  <a:srgbClr val="002060"/>
                </a:solidFill>
              </a:rPr>
              <a:t>activities</a:t>
            </a:r>
          </a:p>
          <a:p>
            <a:pPr marL="342900" lvl="1" indent="-342900">
              <a:spcBef>
                <a:spcPts val="600"/>
              </a:spcBef>
              <a:spcAft>
                <a:spcPts val="600"/>
              </a:spcAft>
              <a:buFont typeface="Arial" pitchFamily="34" charset="0"/>
              <a:buChar char="•"/>
            </a:pPr>
            <a:r>
              <a:rPr lang="en-US" sz="1800" dirty="0">
                <a:solidFill>
                  <a:srgbClr val="002060"/>
                </a:solidFill>
              </a:rPr>
              <a:t>Reimbursement of eligible costs </a:t>
            </a:r>
            <a:r>
              <a:rPr lang="en-US" sz="1800" dirty="0" smtClean="0">
                <a:solidFill>
                  <a:srgbClr val="002060"/>
                </a:solidFill>
              </a:rPr>
              <a:t>based </a:t>
            </a:r>
            <a:r>
              <a:rPr lang="en-US" sz="1800" dirty="0">
                <a:solidFill>
                  <a:srgbClr val="002060"/>
                </a:solidFill>
              </a:rPr>
              <a:t>on the actual costs incurred by the beneficiary(</a:t>
            </a:r>
            <a:r>
              <a:rPr lang="en-US" sz="1800" dirty="0" err="1">
                <a:solidFill>
                  <a:srgbClr val="002060"/>
                </a:solidFill>
              </a:rPr>
              <a:t>ies</a:t>
            </a:r>
            <a:r>
              <a:rPr lang="en-US" sz="1800" dirty="0" smtClean="0">
                <a:solidFill>
                  <a:srgbClr val="002060"/>
                </a:solidFill>
              </a:rPr>
              <a:t>)</a:t>
            </a:r>
            <a:endParaRPr lang="en-US" sz="1800" dirty="0">
              <a:solidFill>
                <a:srgbClr val="002060"/>
              </a:solidFill>
            </a:endParaRPr>
          </a:p>
          <a:p>
            <a:pPr>
              <a:spcBef>
                <a:spcPts val="600"/>
              </a:spcBef>
              <a:spcAft>
                <a:spcPts val="600"/>
              </a:spcAft>
            </a:pPr>
            <a:endParaRPr lang="en-US" sz="1800" dirty="0">
              <a:solidFill>
                <a:srgbClr val="002060"/>
              </a:solidFill>
            </a:endParaRPr>
          </a:p>
          <a:p>
            <a:pPr>
              <a:spcBef>
                <a:spcPts val="600"/>
              </a:spcBef>
              <a:spcAft>
                <a:spcPts val="600"/>
              </a:spcAft>
            </a:pPr>
            <a:endParaRPr lang="en-US" sz="1800" dirty="0" smtClean="0">
              <a:solidFill>
                <a:srgbClr val="002060"/>
              </a:solidFill>
            </a:endParaRPr>
          </a:p>
          <a:p>
            <a:pPr>
              <a:spcBef>
                <a:spcPts val="600"/>
              </a:spcBef>
              <a:spcAft>
                <a:spcPts val="600"/>
              </a:spcAft>
            </a:pPr>
            <a:endParaRPr lang="en-US" sz="1800" dirty="0">
              <a:solidFill>
                <a:srgbClr val="002060"/>
              </a:solidFill>
            </a:endParaRPr>
          </a:p>
        </p:txBody>
      </p:sp>
    </p:spTree>
    <p:extLst>
      <p:ext uri="{BB962C8B-B14F-4D97-AF65-F5344CB8AC3E}">
        <p14:creationId xmlns:p14="http://schemas.microsoft.com/office/powerpoint/2010/main" val="1526769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solidFill>
                  <a:srgbClr val="002060"/>
                </a:solidFill>
              </a:rPr>
              <a:t>General rules (2)</a:t>
            </a:r>
            <a:endParaRPr lang="en-US" sz="3000" dirty="0">
              <a:solidFill>
                <a:srgbClr val="002060"/>
              </a:solidFill>
            </a:endParaRPr>
          </a:p>
        </p:txBody>
      </p:sp>
      <p:sp>
        <p:nvSpPr>
          <p:cNvPr id="3" name="Content Placeholder 2"/>
          <p:cNvSpPr>
            <a:spLocks noGrp="1"/>
          </p:cNvSpPr>
          <p:nvPr>
            <p:ph idx="1"/>
          </p:nvPr>
        </p:nvSpPr>
        <p:spPr>
          <a:xfrm>
            <a:off x="457200" y="1600200"/>
            <a:ext cx="8686800" cy="4525963"/>
          </a:xfrm>
        </p:spPr>
        <p:txBody>
          <a:bodyPr>
            <a:noAutofit/>
          </a:bodyPr>
          <a:lstStyle/>
          <a:p>
            <a:pPr>
              <a:spcBef>
                <a:spcPts val="600"/>
              </a:spcBef>
            </a:pPr>
            <a:r>
              <a:rPr lang="en-US" sz="1700" dirty="0" smtClean="0">
                <a:solidFill>
                  <a:srgbClr val="002060"/>
                </a:solidFill>
              </a:rPr>
              <a:t>Estimated </a:t>
            </a:r>
            <a:r>
              <a:rPr lang="en-US" sz="1700" dirty="0">
                <a:solidFill>
                  <a:srgbClr val="002060"/>
                </a:solidFill>
              </a:rPr>
              <a:t>costs exclusively for the implementation of the </a:t>
            </a:r>
            <a:r>
              <a:rPr lang="en-US" sz="1700" dirty="0" smtClean="0">
                <a:solidFill>
                  <a:srgbClr val="002060"/>
                </a:solidFill>
              </a:rPr>
              <a:t>action</a:t>
            </a:r>
          </a:p>
          <a:p>
            <a:pPr>
              <a:spcBef>
                <a:spcPts val="600"/>
              </a:spcBef>
            </a:pPr>
            <a:r>
              <a:rPr lang="en-US" sz="1700" dirty="0" smtClean="0">
                <a:solidFill>
                  <a:srgbClr val="002060"/>
                </a:solidFill>
              </a:rPr>
              <a:t>Two </a:t>
            </a:r>
            <a:r>
              <a:rPr lang="en-US" sz="1700" dirty="0">
                <a:solidFill>
                  <a:srgbClr val="002060"/>
                </a:solidFill>
              </a:rPr>
              <a:t>types of costs: </a:t>
            </a:r>
            <a:r>
              <a:rPr lang="en-US" sz="1700" dirty="0" smtClean="0">
                <a:solidFill>
                  <a:srgbClr val="002060"/>
                </a:solidFill>
              </a:rPr>
              <a:t>direct eligible costs and indirect costs </a:t>
            </a:r>
          </a:p>
          <a:p>
            <a:pPr marL="342900" lvl="1" indent="-342900">
              <a:spcBef>
                <a:spcPts val="600"/>
              </a:spcBef>
              <a:buFont typeface="Arial" pitchFamily="34" charset="0"/>
              <a:buChar char="•"/>
            </a:pPr>
            <a:r>
              <a:rPr lang="en-US" sz="1700" dirty="0" smtClean="0">
                <a:solidFill>
                  <a:srgbClr val="002060"/>
                </a:solidFill>
              </a:rPr>
              <a:t>Direct costs: </a:t>
            </a:r>
          </a:p>
          <a:p>
            <a:pPr marL="742950" lvl="2" indent="-342900">
              <a:spcBef>
                <a:spcPts val="600"/>
              </a:spcBef>
            </a:pPr>
            <a:r>
              <a:rPr lang="en-US" sz="1700" dirty="0" smtClean="0">
                <a:solidFill>
                  <a:srgbClr val="002060"/>
                </a:solidFill>
              </a:rPr>
              <a:t>Categorized under six main budget headings </a:t>
            </a:r>
          </a:p>
          <a:p>
            <a:pPr marL="742950" lvl="2" indent="-342900">
              <a:spcBef>
                <a:spcPts val="600"/>
              </a:spcBef>
            </a:pPr>
            <a:r>
              <a:rPr lang="en-US" sz="1700" dirty="0" smtClean="0">
                <a:solidFill>
                  <a:srgbClr val="002060"/>
                </a:solidFill>
              </a:rPr>
              <a:t>Directly </a:t>
            </a:r>
            <a:r>
              <a:rPr lang="en-US" sz="1700" dirty="0">
                <a:solidFill>
                  <a:srgbClr val="002060"/>
                </a:solidFill>
              </a:rPr>
              <a:t>associated </a:t>
            </a:r>
            <a:r>
              <a:rPr lang="en-US" sz="1700" dirty="0" smtClean="0">
                <a:solidFill>
                  <a:srgbClr val="002060"/>
                </a:solidFill>
              </a:rPr>
              <a:t>with implementation of proposed </a:t>
            </a:r>
            <a:r>
              <a:rPr lang="en-US" sz="1700" dirty="0">
                <a:solidFill>
                  <a:srgbClr val="002060"/>
                </a:solidFill>
              </a:rPr>
              <a:t>activities and can be directly allocated to </a:t>
            </a:r>
            <a:r>
              <a:rPr lang="en-US" sz="1700" dirty="0" smtClean="0">
                <a:solidFill>
                  <a:srgbClr val="002060"/>
                </a:solidFill>
              </a:rPr>
              <a:t>it</a:t>
            </a:r>
          </a:p>
          <a:p>
            <a:pPr marL="742950" lvl="2" indent="-342900">
              <a:spcBef>
                <a:spcPts val="600"/>
              </a:spcBef>
            </a:pPr>
            <a:r>
              <a:rPr lang="en-US" sz="1700" dirty="0" smtClean="0">
                <a:solidFill>
                  <a:srgbClr val="002060"/>
                </a:solidFill>
              </a:rPr>
              <a:t>Specific to </a:t>
            </a:r>
            <a:r>
              <a:rPr lang="en-US" sz="1700" dirty="0">
                <a:solidFill>
                  <a:srgbClr val="002060"/>
                </a:solidFill>
              </a:rPr>
              <a:t>the project and arise solely from its </a:t>
            </a:r>
            <a:r>
              <a:rPr lang="en-US" sz="1700" dirty="0" smtClean="0">
                <a:solidFill>
                  <a:srgbClr val="002060"/>
                </a:solidFill>
              </a:rPr>
              <a:t>implementation </a:t>
            </a:r>
            <a:endParaRPr lang="en-US" sz="1700" dirty="0">
              <a:solidFill>
                <a:srgbClr val="002060"/>
              </a:solidFill>
            </a:endParaRPr>
          </a:p>
          <a:p>
            <a:pPr marL="742950" lvl="2" indent="-342900">
              <a:spcBef>
                <a:spcPts val="600"/>
              </a:spcBef>
            </a:pPr>
            <a:r>
              <a:rPr lang="en-US" sz="1700" dirty="0" smtClean="0">
                <a:solidFill>
                  <a:srgbClr val="002060"/>
                </a:solidFill>
              </a:rPr>
              <a:t>Identifiable</a:t>
            </a:r>
            <a:r>
              <a:rPr lang="en-US" sz="1700" dirty="0">
                <a:solidFill>
                  <a:srgbClr val="002060"/>
                </a:solidFill>
              </a:rPr>
              <a:t>, verifiable, and necessitate supporting documentation as </a:t>
            </a:r>
            <a:r>
              <a:rPr lang="en-US" sz="1700" dirty="0" smtClean="0">
                <a:solidFill>
                  <a:srgbClr val="002060"/>
                </a:solidFill>
              </a:rPr>
              <a:t>proof </a:t>
            </a:r>
          </a:p>
          <a:p>
            <a:pPr marL="342900" lvl="1" indent="-342900">
              <a:spcBef>
                <a:spcPts val="600"/>
              </a:spcBef>
              <a:buFont typeface="Arial" pitchFamily="34" charset="0"/>
              <a:buChar char="•"/>
            </a:pPr>
            <a:r>
              <a:rPr lang="en-US" sz="1700" dirty="0" smtClean="0">
                <a:solidFill>
                  <a:srgbClr val="002060"/>
                </a:solidFill>
              </a:rPr>
              <a:t>Various </a:t>
            </a:r>
            <a:r>
              <a:rPr lang="en-US" sz="1700" dirty="0">
                <a:solidFill>
                  <a:srgbClr val="002060"/>
                </a:solidFill>
              </a:rPr>
              <a:t>budget items where individual direct costs are </a:t>
            </a:r>
            <a:r>
              <a:rPr lang="en-US" sz="1700" dirty="0" smtClean="0">
                <a:solidFill>
                  <a:srgbClr val="002060"/>
                </a:solidFill>
              </a:rPr>
              <a:t>defined - descriptions </a:t>
            </a:r>
            <a:r>
              <a:rPr lang="en-US" sz="1700" dirty="0">
                <a:solidFill>
                  <a:srgbClr val="002060"/>
                </a:solidFill>
              </a:rPr>
              <a:t>must be sufficiently detailed, with all components broken </a:t>
            </a:r>
            <a:r>
              <a:rPr lang="en-US" sz="1700" dirty="0" smtClean="0">
                <a:solidFill>
                  <a:srgbClr val="002060"/>
                </a:solidFill>
              </a:rPr>
              <a:t>down </a:t>
            </a:r>
          </a:p>
          <a:p>
            <a:pPr marL="342900" lvl="1" indent="-342900">
              <a:spcBef>
                <a:spcPts val="600"/>
              </a:spcBef>
              <a:buFont typeface="Arial" pitchFamily="34" charset="0"/>
              <a:buChar char="•"/>
            </a:pPr>
            <a:r>
              <a:rPr lang="en-US" sz="1700" dirty="0" smtClean="0">
                <a:solidFill>
                  <a:srgbClr val="002060"/>
                </a:solidFill>
              </a:rPr>
              <a:t>The </a:t>
            </a:r>
            <a:r>
              <a:rPr lang="en-US" sz="1700" dirty="0">
                <a:solidFill>
                  <a:srgbClr val="002060"/>
                </a:solidFill>
              </a:rPr>
              <a:t>quantity of units and unit value </a:t>
            </a:r>
            <a:r>
              <a:rPr lang="en-US" sz="1700" dirty="0" smtClean="0">
                <a:solidFill>
                  <a:srgbClr val="002060"/>
                </a:solidFill>
              </a:rPr>
              <a:t>specified </a:t>
            </a:r>
            <a:r>
              <a:rPr lang="en-US" sz="1700" dirty="0">
                <a:solidFill>
                  <a:srgbClr val="002060"/>
                </a:solidFill>
              </a:rPr>
              <a:t>for each item </a:t>
            </a:r>
          </a:p>
          <a:p>
            <a:pPr marL="342900" lvl="1" indent="-342900">
              <a:spcBef>
                <a:spcPts val="600"/>
              </a:spcBef>
              <a:buFont typeface="Arial" pitchFamily="34" charset="0"/>
              <a:buChar char="•"/>
            </a:pPr>
            <a:r>
              <a:rPr lang="en-US" sz="1700" dirty="0" smtClean="0">
                <a:solidFill>
                  <a:srgbClr val="002060"/>
                </a:solidFill>
              </a:rPr>
              <a:t>Include costs related to the project as a whole, irrespective of the part financed by CA</a:t>
            </a:r>
          </a:p>
          <a:p>
            <a:pPr marL="342900" lvl="1" indent="-342900">
              <a:spcBef>
                <a:spcPts val="600"/>
              </a:spcBef>
              <a:buFont typeface="Arial" pitchFamily="34" charset="0"/>
              <a:buChar char="•"/>
            </a:pPr>
            <a:r>
              <a:rPr lang="en-US" sz="1700" dirty="0" smtClean="0">
                <a:solidFill>
                  <a:srgbClr val="002060"/>
                </a:solidFill>
              </a:rPr>
              <a:t>Applicants should avoid any unnecessary or unnecessarily high expenditure</a:t>
            </a:r>
          </a:p>
          <a:p>
            <a:pPr marL="342900" lvl="1" indent="-342900">
              <a:spcBef>
                <a:spcPts val="600"/>
              </a:spcBef>
              <a:buFont typeface="Arial" pitchFamily="34" charset="0"/>
              <a:buChar char="•"/>
            </a:pPr>
            <a:r>
              <a:rPr lang="en-US" sz="1700" dirty="0" smtClean="0">
                <a:solidFill>
                  <a:srgbClr val="002060"/>
                </a:solidFill>
              </a:rPr>
              <a:t>Consulting market prices is recommended</a:t>
            </a:r>
          </a:p>
          <a:p>
            <a:pPr marL="342900" lvl="1" indent="-342900">
              <a:spcBef>
                <a:spcPts val="600"/>
              </a:spcBef>
              <a:buFont typeface="Arial" pitchFamily="34" charset="0"/>
              <a:buChar char="•"/>
            </a:pPr>
            <a:endParaRPr lang="en-US" sz="1700" dirty="0">
              <a:solidFill>
                <a:srgbClr val="002060"/>
              </a:solidFill>
            </a:endParaRPr>
          </a:p>
        </p:txBody>
      </p:sp>
    </p:spTree>
    <p:extLst>
      <p:ext uri="{BB962C8B-B14F-4D97-AF65-F5344CB8AC3E}">
        <p14:creationId xmlns:p14="http://schemas.microsoft.com/office/powerpoint/2010/main" val="3988849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solidFill>
                  <a:srgbClr val="002060"/>
                </a:solidFill>
              </a:rPr>
              <a:t>General rules (3)</a:t>
            </a:r>
            <a:endParaRPr lang="en-US" sz="3000" dirty="0">
              <a:solidFill>
                <a:srgbClr val="002060"/>
              </a:solidFill>
            </a:endParaRPr>
          </a:p>
        </p:txBody>
      </p:sp>
      <p:sp>
        <p:nvSpPr>
          <p:cNvPr id="3" name="Content Placeholder 2"/>
          <p:cNvSpPr>
            <a:spLocks noGrp="1"/>
          </p:cNvSpPr>
          <p:nvPr>
            <p:ph idx="1"/>
          </p:nvPr>
        </p:nvSpPr>
        <p:spPr>
          <a:xfrm>
            <a:off x="457200" y="1600200"/>
            <a:ext cx="8686800" cy="4525963"/>
          </a:xfrm>
        </p:spPr>
        <p:txBody>
          <a:bodyPr>
            <a:noAutofit/>
          </a:bodyPr>
          <a:lstStyle/>
          <a:p>
            <a:pPr>
              <a:spcBef>
                <a:spcPts val="600"/>
              </a:spcBef>
            </a:pPr>
            <a:r>
              <a:rPr lang="en-US" sz="1600" dirty="0">
                <a:solidFill>
                  <a:srgbClr val="002060"/>
                </a:solidFill>
              </a:rPr>
              <a:t>The grant </a:t>
            </a:r>
            <a:r>
              <a:rPr lang="en-US" sz="1600" dirty="0" smtClean="0">
                <a:solidFill>
                  <a:srgbClr val="002060"/>
                </a:solidFill>
              </a:rPr>
              <a:t>covers only eligible costs - the </a:t>
            </a:r>
            <a:r>
              <a:rPr lang="en-US" sz="1600" dirty="0">
                <a:solidFill>
                  <a:srgbClr val="002060"/>
                </a:solidFill>
              </a:rPr>
              <a:t>actual expenses incurred by the beneficiary(</a:t>
            </a:r>
            <a:r>
              <a:rPr lang="en-US" sz="1600" dirty="0" err="1">
                <a:solidFill>
                  <a:srgbClr val="002060"/>
                </a:solidFill>
              </a:rPr>
              <a:t>ies</a:t>
            </a:r>
            <a:r>
              <a:rPr lang="en-US" sz="1600" dirty="0">
                <a:solidFill>
                  <a:srgbClr val="002060"/>
                </a:solidFill>
              </a:rPr>
              <a:t>) meeting the following </a:t>
            </a:r>
            <a:r>
              <a:rPr lang="en-US" sz="1600" dirty="0" smtClean="0">
                <a:solidFill>
                  <a:srgbClr val="002060"/>
                </a:solidFill>
              </a:rPr>
              <a:t>criteria:</a:t>
            </a:r>
            <a:endParaRPr lang="en-US" sz="1600" dirty="0">
              <a:solidFill>
                <a:srgbClr val="002060"/>
              </a:solidFill>
            </a:endParaRPr>
          </a:p>
          <a:p>
            <a:pPr lvl="1">
              <a:spcBef>
                <a:spcPts val="600"/>
              </a:spcBef>
            </a:pPr>
            <a:r>
              <a:rPr lang="en-US" sz="1600" dirty="0" smtClean="0">
                <a:solidFill>
                  <a:srgbClr val="002060"/>
                </a:solidFill>
              </a:rPr>
              <a:t>Occur </a:t>
            </a:r>
            <a:r>
              <a:rPr lang="en-US" sz="1600" dirty="0">
                <a:solidFill>
                  <a:srgbClr val="002060"/>
                </a:solidFill>
              </a:rPr>
              <a:t>during the project's implementation period as specified in </a:t>
            </a:r>
            <a:r>
              <a:rPr lang="en-US" sz="1600" dirty="0" smtClean="0">
                <a:solidFill>
                  <a:srgbClr val="002060"/>
                </a:solidFill>
              </a:rPr>
              <a:t>the Grant Contract</a:t>
            </a:r>
            <a:endParaRPr lang="en-US" sz="1600" dirty="0">
              <a:solidFill>
                <a:srgbClr val="002060"/>
              </a:solidFill>
            </a:endParaRPr>
          </a:p>
          <a:p>
            <a:pPr lvl="1">
              <a:spcBef>
                <a:spcPts val="600"/>
              </a:spcBef>
            </a:pPr>
            <a:r>
              <a:rPr lang="en-US" sz="1600" dirty="0" smtClean="0">
                <a:solidFill>
                  <a:srgbClr val="002060"/>
                </a:solidFill>
              </a:rPr>
              <a:t>Outlined </a:t>
            </a:r>
            <a:r>
              <a:rPr lang="en-US" sz="1600" dirty="0">
                <a:solidFill>
                  <a:srgbClr val="002060"/>
                </a:solidFill>
              </a:rPr>
              <a:t>in the project </a:t>
            </a:r>
            <a:r>
              <a:rPr lang="en-US" sz="1600" dirty="0" smtClean="0">
                <a:solidFill>
                  <a:srgbClr val="002060"/>
                </a:solidFill>
              </a:rPr>
              <a:t>budget</a:t>
            </a:r>
            <a:endParaRPr lang="en-US" sz="1600" dirty="0">
              <a:solidFill>
                <a:srgbClr val="002060"/>
              </a:solidFill>
            </a:endParaRPr>
          </a:p>
          <a:p>
            <a:pPr lvl="1">
              <a:spcBef>
                <a:spcPts val="600"/>
              </a:spcBef>
            </a:pPr>
            <a:r>
              <a:rPr lang="en-US" sz="1600" dirty="0" smtClean="0">
                <a:solidFill>
                  <a:srgbClr val="002060"/>
                </a:solidFill>
              </a:rPr>
              <a:t>Essential </a:t>
            </a:r>
            <a:r>
              <a:rPr lang="en-US" sz="1600" dirty="0">
                <a:solidFill>
                  <a:srgbClr val="002060"/>
                </a:solidFill>
              </a:rPr>
              <a:t>for implementing the project </a:t>
            </a:r>
            <a:r>
              <a:rPr lang="en-US" sz="1600" dirty="0" smtClean="0">
                <a:solidFill>
                  <a:srgbClr val="002060"/>
                </a:solidFill>
              </a:rPr>
              <a:t>activities</a:t>
            </a:r>
            <a:endParaRPr lang="en-US" sz="1600" dirty="0">
              <a:solidFill>
                <a:srgbClr val="002060"/>
              </a:solidFill>
            </a:endParaRPr>
          </a:p>
          <a:p>
            <a:pPr lvl="1">
              <a:spcBef>
                <a:spcPts val="600"/>
              </a:spcBef>
            </a:pPr>
            <a:r>
              <a:rPr lang="en-US" sz="1600" dirty="0" smtClean="0">
                <a:solidFill>
                  <a:srgbClr val="002060"/>
                </a:solidFill>
              </a:rPr>
              <a:t>Identifiable </a:t>
            </a:r>
            <a:r>
              <a:rPr lang="en-US" sz="1600" dirty="0">
                <a:solidFill>
                  <a:srgbClr val="002060"/>
                </a:solidFill>
              </a:rPr>
              <a:t>and verifiable, recorded in the beneficiary(</a:t>
            </a:r>
            <a:r>
              <a:rPr lang="en-US" sz="1600" dirty="0" err="1">
                <a:solidFill>
                  <a:srgbClr val="002060"/>
                </a:solidFill>
              </a:rPr>
              <a:t>ies</a:t>
            </a:r>
            <a:r>
              <a:rPr lang="en-US" sz="1600" dirty="0">
                <a:solidFill>
                  <a:srgbClr val="002060"/>
                </a:solidFill>
              </a:rPr>
              <a:t>)' accounting records, and determined according to applicable accounting standards and cost accounting </a:t>
            </a:r>
            <a:r>
              <a:rPr lang="en-US" sz="1600" dirty="0" smtClean="0">
                <a:solidFill>
                  <a:srgbClr val="002060"/>
                </a:solidFill>
              </a:rPr>
              <a:t>practices</a:t>
            </a:r>
            <a:endParaRPr lang="en-US" sz="1600" dirty="0">
              <a:solidFill>
                <a:srgbClr val="002060"/>
              </a:solidFill>
            </a:endParaRPr>
          </a:p>
          <a:p>
            <a:pPr lvl="1">
              <a:spcBef>
                <a:spcPts val="600"/>
              </a:spcBef>
            </a:pPr>
            <a:r>
              <a:rPr lang="en-US" sz="1600" dirty="0" smtClean="0">
                <a:solidFill>
                  <a:srgbClr val="002060"/>
                </a:solidFill>
              </a:rPr>
              <a:t>Observe </a:t>
            </a:r>
            <a:r>
              <a:rPr lang="en-US" sz="1600" dirty="0">
                <a:solidFill>
                  <a:srgbClr val="002060"/>
                </a:solidFill>
              </a:rPr>
              <a:t>the requirements of relevant tax and social </a:t>
            </a:r>
            <a:r>
              <a:rPr lang="en-US" sz="1600" dirty="0" smtClean="0">
                <a:solidFill>
                  <a:srgbClr val="002060"/>
                </a:solidFill>
              </a:rPr>
              <a:t>legislation</a:t>
            </a:r>
            <a:endParaRPr lang="en-US" sz="1600" dirty="0">
              <a:solidFill>
                <a:srgbClr val="002060"/>
              </a:solidFill>
            </a:endParaRPr>
          </a:p>
          <a:p>
            <a:pPr lvl="1">
              <a:spcBef>
                <a:spcPts val="600"/>
              </a:spcBef>
            </a:pPr>
            <a:r>
              <a:rPr lang="en-US" sz="1600" dirty="0" smtClean="0">
                <a:solidFill>
                  <a:srgbClr val="002060"/>
                </a:solidFill>
              </a:rPr>
              <a:t>Reasonable</a:t>
            </a:r>
            <a:r>
              <a:rPr lang="en-US" sz="1600" dirty="0">
                <a:solidFill>
                  <a:srgbClr val="002060"/>
                </a:solidFill>
              </a:rPr>
              <a:t>, justified, and in line with the principles of sound financial management, particularly regarding economy and </a:t>
            </a:r>
            <a:r>
              <a:rPr lang="en-US" sz="1600" dirty="0" smtClean="0">
                <a:solidFill>
                  <a:srgbClr val="002060"/>
                </a:solidFill>
              </a:rPr>
              <a:t>efficiency</a:t>
            </a:r>
            <a:endParaRPr lang="en-US" sz="1600" dirty="0">
              <a:solidFill>
                <a:srgbClr val="002060"/>
              </a:solidFill>
            </a:endParaRPr>
          </a:p>
          <a:p>
            <a:pPr>
              <a:spcBef>
                <a:spcPts val="600"/>
              </a:spcBef>
            </a:pPr>
            <a:r>
              <a:rPr lang="en-US" sz="1600" dirty="0" smtClean="0">
                <a:solidFill>
                  <a:srgbClr val="002060"/>
                </a:solidFill>
              </a:rPr>
              <a:t>The </a:t>
            </a:r>
            <a:r>
              <a:rPr lang="en-US" sz="1600" dirty="0">
                <a:solidFill>
                  <a:srgbClr val="002060"/>
                </a:solidFill>
              </a:rPr>
              <a:t>budget estimate must be properly balanced: </a:t>
            </a:r>
            <a:r>
              <a:rPr lang="en-US" sz="1600" dirty="0" smtClean="0">
                <a:solidFill>
                  <a:srgbClr val="002060"/>
                </a:solidFill>
              </a:rPr>
              <a:t>income and expenditure must be equal (no-profit rule)</a:t>
            </a:r>
          </a:p>
          <a:p>
            <a:pPr>
              <a:spcBef>
                <a:spcPts val="600"/>
              </a:spcBef>
            </a:pPr>
            <a:r>
              <a:rPr lang="en-US" sz="1600" dirty="0" smtClean="0">
                <a:solidFill>
                  <a:srgbClr val="002060"/>
                </a:solidFill>
              </a:rPr>
              <a:t>Co-financing </a:t>
            </a:r>
            <a:r>
              <a:rPr lang="en-US" sz="1600" dirty="0">
                <a:solidFill>
                  <a:srgbClr val="002060"/>
                </a:solidFill>
              </a:rPr>
              <a:t>of the eligible costs of the action may </a:t>
            </a:r>
            <a:r>
              <a:rPr lang="en-US" sz="1600" dirty="0" smtClean="0">
                <a:solidFill>
                  <a:srgbClr val="002060"/>
                </a:solidFill>
              </a:rPr>
              <a:t>come from sources other than EU budget</a:t>
            </a:r>
            <a:endParaRPr lang="en-US" sz="1600" dirty="0">
              <a:solidFill>
                <a:srgbClr val="002060"/>
              </a:solidFill>
            </a:endParaRPr>
          </a:p>
          <a:p>
            <a:pPr>
              <a:spcBef>
                <a:spcPts val="600"/>
              </a:spcBef>
            </a:pPr>
            <a:r>
              <a:rPr lang="en-US" sz="1600" dirty="0" smtClean="0">
                <a:solidFill>
                  <a:srgbClr val="002060"/>
                </a:solidFill>
              </a:rPr>
              <a:t>Contributions </a:t>
            </a:r>
            <a:r>
              <a:rPr lang="en-US" sz="1600" dirty="0">
                <a:solidFill>
                  <a:srgbClr val="002060"/>
                </a:solidFill>
              </a:rPr>
              <a:t>in kind (i.e. non financial resources made available free of charge by </a:t>
            </a:r>
            <a:r>
              <a:rPr lang="en-US" sz="1600" dirty="0" smtClean="0">
                <a:solidFill>
                  <a:srgbClr val="002060"/>
                </a:solidFill>
              </a:rPr>
              <a:t>the beneficiaries or by third </a:t>
            </a:r>
            <a:r>
              <a:rPr lang="en-US" sz="1600" dirty="0">
                <a:solidFill>
                  <a:srgbClr val="002060"/>
                </a:solidFill>
              </a:rPr>
              <a:t>parties to the beneficiaries) </a:t>
            </a:r>
            <a:r>
              <a:rPr lang="en-US" sz="1600" dirty="0" smtClean="0">
                <a:solidFill>
                  <a:srgbClr val="002060"/>
                </a:solidFill>
              </a:rPr>
              <a:t>– cannot be </a:t>
            </a:r>
            <a:r>
              <a:rPr lang="en-US" sz="1600" dirty="0">
                <a:solidFill>
                  <a:srgbClr val="002060"/>
                </a:solidFill>
              </a:rPr>
              <a:t>accepted </a:t>
            </a:r>
            <a:r>
              <a:rPr lang="en-US" sz="1600" dirty="0" smtClean="0">
                <a:solidFill>
                  <a:srgbClr val="002060"/>
                </a:solidFill>
              </a:rPr>
              <a:t>as co-financing</a:t>
            </a:r>
            <a:endParaRPr lang="en-US" sz="1600" dirty="0">
              <a:solidFill>
                <a:srgbClr val="002060"/>
              </a:solidFill>
            </a:endParaRPr>
          </a:p>
        </p:txBody>
      </p:sp>
    </p:spTree>
    <p:extLst>
      <p:ext uri="{BB962C8B-B14F-4D97-AF65-F5344CB8AC3E}">
        <p14:creationId xmlns:p14="http://schemas.microsoft.com/office/powerpoint/2010/main" val="558669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solidFill>
                  <a:srgbClr val="002060"/>
                </a:solidFill>
              </a:rPr>
              <a:t>SELDI Small Grants Call rules (1)</a:t>
            </a:r>
            <a:endParaRPr lang="en-US" sz="3000" dirty="0">
              <a:solidFill>
                <a:srgbClr val="002060"/>
              </a:solidFill>
            </a:endParaRPr>
          </a:p>
        </p:txBody>
      </p:sp>
      <p:sp>
        <p:nvSpPr>
          <p:cNvPr id="3" name="Content Placeholder 2"/>
          <p:cNvSpPr>
            <a:spLocks noGrp="1"/>
          </p:cNvSpPr>
          <p:nvPr>
            <p:ph idx="1"/>
          </p:nvPr>
        </p:nvSpPr>
        <p:spPr>
          <a:xfrm>
            <a:off x="457200" y="1600200"/>
            <a:ext cx="8686800" cy="4525963"/>
          </a:xfrm>
        </p:spPr>
        <p:txBody>
          <a:bodyPr>
            <a:normAutofit/>
          </a:bodyPr>
          <a:lstStyle/>
          <a:p>
            <a:pPr>
              <a:spcBef>
                <a:spcPts val="600"/>
              </a:spcBef>
              <a:spcAft>
                <a:spcPts val="600"/>
              </a:spcAft>
            </a:pPr>
            <a:r>
              <a:rPr lang="en-US" sz="2000" dirty="0" smtClean="0">
                <a:solidFill>
                  <a:srgbClr val="002060"/>
                </a:solidFill>
              </a:rPr>
              <a:t>Contracting Authority Contribution</a:t>
            </a:r>
          </a:p>
          <a:p>
            <a:pPr lvl="1">
              <a:spcBef>
                <a:spcPts val="600"/>
              </a:spcBef>
              <a:spcAft>
                <a:spcPts val="600"/>
              </a:spcAft>
            </a:pPr>
            <a:r>
              <a:rPr lang="en-US" sz="2000" dirty="0" smtClean="0">
                <a:solidFill>
                  <a:srgbClr val="002060"/>
                </a:solidFill>
              </a:rPr>
              <a:t>in percentage min 70% - max 90% of total eligible costs</a:t>
            </a:r>
          </a:p>
          <a:p>
            <a:pPr lvl="1">
              <a:spcBef>
                <a:spcPts val="600"/>
              </a:spcBef>
              <a:spcAft>
                <a:spcPts val="600"/>
              </a:spcAft>
            </a:pPr>
            <a:r>
              <a:rPr lang="en-US" sz="2000" dirty="0" smtClean="0">
                <a:solidFill>
                  <a:srgbClr val="002060"/>
                </a:solidFill>
              </a:rPr>
              <a:t>absolute amount min EUR 7,000 - max EUR 10,000</a:t>
            </a:r>
          </a:p>
          <a:p>
            <a:pPr>
              <a:spcBef>
                <a:spcPts val="600"/>
              </a:spcBef>
              <a:spcAft>
                <a:spcPts val="600"/>
              </a:spcAft>
            </a:pPr>
            <a:r>
              <a:rPr lang="en-US" sz="2000" dirty="0" smtClean="0">
                <a:solidFill>
                  <a:srgbClr val="002060"/>
                </a:solidFill>
              </a:rPr>
              <a:t>Duration – min. 9 months - max. 12 months</a:t>
            </a:r>
          </a:p>
          <a:p>
            <a:pPr>
              <a:spcBef>
                <a:spcPts val="600"/>
              </a:spcBef>
              <a:spcAft>
                <a:spcPts val="600"/>
              </a:spcAft>
            </a:pPr>
            <a:r>
              <a:rPr lang="en-US" sz="2000" dirty="0">
                <a:solidFill>
                  <a:srgbClr val="002060"/>
                </a:solidFill>
              </a:rPr>
              <a:t>Only ‘eligible costs’ can be covered by </a:t>
            </a:r>
            <a:r>
              <a:rPr lang="en-US" sz="2000" dirty="0" smtClean="0">
                <a:solidFill>
                  <a:srgbClr val="002060"/>
                </a:solidFill>
              </a:rPr>
              <a:t>the </a:t>
            </a:r>
            <a:r>
              <a:rPr lang="en-US" sz="2000" dirty="0">
                <a:solidFill>
                  <a:srgbClr val="002060"/>
                </a:solidFill>
              </a:rPr>
              <a:t>grant</a:t>
            </a:r>
          </a:p>
          <a:p>
            <a:pPr>
              <a:spcBef>
                <a:spcPts val="600"/>
              </a:spcBef>
              <a:spcAft>
                <a:spcPts val="600"/>
              </a:spcAft>
            </a:pPr>
            <a:r>
              <a:rPr lang="en-US" sz="2000" dirty="0">
                <a:solidFill>
                  <a:srgbClr val="002060"/>
                </a:solidFill>
              </a:rPr>
              <a:t>The budget should be realistic and cost-effective</a:t>
            </a:r>
          </a:p>
          <a:p>
            <a:pPr>
              <a:spcBef>
                <a:spcPts val="600"/>
              </a:spcBef>
              <a:spcAft>
                <a:spcPts val="600"/>
              </a:spcAft>
            </a:pPr>
            <a:endParaRPr lang="en-US" sz="2000" dirty="0">
              <a:solidFill>
                <a:srgbClr val="002060"/>
              </a:solidFill>
            </a:endParaRPr>
          </a:p>
        </p:txBody>
      </p:sp>
    </p:spTree>
    <p:extLst>
      <p:ext uri="{BB962C8B-B14F-4D97-AF65-F5344CB8AC3E}">
        <p14:creationId xmlns:p14="http://schemas.microsoft.com/office/powerpoint/2010/main" val="1985972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10449</TotalTime>
  <Words>5288</Words>
  <Application>Microsoft Office PowerPoint</Application>
  <PresentationFormat>On-screen Show (4:3)</PresentationFormat>
  <Paragraphs>584</Paragraphs>
  <Slides>44</Slides>
  <Notes>38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44</vt:i4>
      </vt:variant>
    </vt:vector>
  </HeadingPairs>
  <TitlesOfParts>
    <vt:vector size="47" baseType="lpstr">
      <vt:lpstr>Arial</vt:lpstr>
      <vt:lpstr>Calibri</vt:lpstr>
      <vt:lpstr>Office Theme</vt:lpstr>
      <vt:lpstr>Training on Preparation of Project Budget Proposals</vt:lpstr>
      <vt:lpstr>Training Objectives</vt:lpstr>
      <vt:lpstr>Agenda</vt:lpstr>
      <vt:lpstr>General principle for grant contracts</vt:lpstr>
      <vt:lpstr>Budget validation process before contract signature</vt:lpstr>
      <vt:lpstr>General rules (1)</vt:lpstr>
      <vt:lpstr>General rules (2)</vt:lpstr>
      <vt:lpstr>General rules (3)</vt:lpstr>
      <vt:lpstr>SELDI Small Grants Call rules (1)</vt:lpstr>
      <vt:lpstr>SELDI Small Grants Call rules (2)</vt:lpstr>
      <vt:lpstr>SELDI Small Grants Call rules (3)</vt:lpstr>
      <vt:lpstr>Budget Structure (1) </vt:lpstr>
      <vt:lpstr>Budget Structure (2) </vt:lpstr>
      <vt:lpstr>Budget Heading 1 – Human Resources Salaries</vt:lpstr>
      <vt:lpstr>Budget Heading 1 – Human Resources Salaries</vt:lpstr>
      <vt:lpstr>Project budget and justification of the budget, Example, BH 1 - Salaries</vt:lpstr>
      <vt:lpstr>Points of check for budget conformity with general rules applicable to BH 1 – HR, Salaries</vt:lpstr>
      <vt:lpstr>Budget Heading 1 – Human Resources Per Diems</vt:lpstr>
      <vt:lpstr>Project budget and justification of the budget, Example, BH 1 - Per-diems</vt:lpstr>
      <vt:lpstr>Points of check for budget conformity with general rules applicable to BH 1 – HR, Per Diems</vt:lpstr>
      <vt:lpstr>Budget Heading 2 - Travel </vt:lpstr>
      <vt:lpstr>Budget Heading 2 - Travel </vt:lpstr>
      <vt:lpstr>Project budget and justification of the budget, Example, BH 2 - Travel</vt:lpstr>
      <vt:lpstr>Points of check for budget conformity with general rules applicable to BH 2 - Travel</vt:lpstr>
      <vt:lpstr>Budget Heading 3 – Equipment and Supplies</vt:lpstr>
      <vt:lpstr>Budget Heading 3 – Equipment and Supplies</vt:lpstr>
      <vt:lpstr>Points of check for budget conformity with general rules applicable to BH 3 – Equipment and Supplies</vt:lpstr>
      <vt:lpstr>Budget Heading 4 – Local Office </vt:lpstr>
      <vt:lpstr>Budget Heading 4 – Local Office </vt:lpstr>
      <vt:lpstr>Budget Heading 4 – Local Office </vt:lpstr>
      <vt:lpstr>Project budget and justification of the budget, Example, BH 4 – Local Office</vt:lpstr>
      <vt:lpstr>Budget Heading 5 – Other Costs, Services &amp; Budget Heading 6 - Other</vt:lpstr>
      <vt:lpstr>Budget Heading 5 – Other Costs, Services &amp; Budget Heading 6 - Other</vt:lpstr>
      <vt:lpstr>Project budget and justification of the budget, Example, BH 5 – Other costs, services</vt:lpstr>
      <vt:lpstr>Project budget and justification of the budget, Example, BH 6 – Other</vt:lpstr>
      <vt:lpstr>Points of check for budget conformity with general rules applicable to BH 5/6 – Other Costs, Services &amp; Other</vt:lpstr>
      <vt:lpstr>Indirect Costs</vt:lpstr>
      <vt:lpstr>Project budget and justification of the budget, Example, Indirect costs</vt:lpstr>
      <vt:lpstr>Contingency Reserve</vt:lpstr>
      <vt:lpstr>Justification</vt:lpstr>
      <vt:lpstr>Expected Sources of Funding</vt:lpstr>
      <vt:lpstr>Expected sources of funding &amp; summary of estimated costs, Example</vt:lpstr>
      <vt:lpstr>General points of check for budget conformity</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 Georgiev</dc:creator>
  <cp:lastModifiedBy>Jasmina Ristovska</cp:lastModifiedBy>
  <cp:revision>172</cp:revision>
  <dcterms:created xsi:type="dcterms:W3CDTF">2014-02-21T13:28:17Z</dcterms:created>
  <dcterms:modified xsi:type="dcterms:W3CDTF">2024-10-31T10:53:41Z</dcterms:modified>
</cp:coreProperties>
</file>